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7.jpg" ContentType="image/jpeg"/>
  <Override PartName="/ppt/media/image18.jpg" ContentType="image/jpeg"/>
  <Override PartName="/ppt/media/image19.jp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28"/>
  </p:notesMasterIdLst>
  <p:sldIdLst>
    <p:sldId id="257" r:id="rId4"/>
    <p:sldId id="269" r:id="rId5"/>
    <p:sldId id="270" r:id="rId6"/>
    <p:sldId id="312" r:id="rId7"/>
    <p:sldId id="271" r:id="rId8"/>
    <p:sldId id="272" r:id="rId9"/>
    <p:sldId id="275" r:id="rId10"/>
    <p:sldId id="310" r:id="rId11"/>
    <p:sldId id="307" r:id="rId12"/>
    <p:sldId id="308" r:id="rId13"/>
    <p:sldId id="276" r:id="rId14"/>
    <p:sldId id="277" r:id="rId15"/>
    <p:sldId id="284" r:id="rId16"/>
    <p:sldId id="313" r:id="rId17"/>
    <p:sldId id="285" r:id="rId18"/>
    <p:sldId id="287" r:id="rId19"/>
    <p:sldId id="291" r:id="rId20"/>
    <p:sldId id="288" r:id="rId21"/>
    <p:sldId id="304" r:id="rId22"/>
    <p:sldId id="302" r:id="rId23"/>
    <p:sldId id="315" r:id="rId24"/>
    <p:sldId id="314" r:id="rId25"/>
    <p:sldId id="303" r:id="rId26"/>
    <p:sldId id="305" r:id="rId27"/>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ndall C. Wilkinson" initials="R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75" autoAdjust="0"/>
    <p:restoredTop sz="86451" autoAdjust="0"/>
  </p:normalViewPr>
  <p:slideViewPr>
    <p:cSldViewPr>
      <p:cViewPr varScale="1">
        <p:scale>
          <a:sx n="77" d="100"/>
          <a:sy n="77" d="100"/>
        </p:scale>
        <p:origin x="1176" y="280"/>
      </p:cViewPr>
      <p:guideLst>
        <p:guide orient="horz" pos="2160"/>
        <p:guide pos="3840"/>
      </p:guideLst>
    </p:cSldViewPr>
  </p:slideViewPr>
  <p:outlineViewPr>
    <p:cViewPr>
      <p:scale>
        <a:sx n="33" d="100"/>
        <a:sy n="33" d="100"/>
      </p:scale>
      <p:origin x="0" y="-13998"/>
    </p:cViewPr>
  </p:outlineViewPr>
  <p:notesTextViewPr>
    <p:cViewPr>
      <p:scale>
        <a:sx n="3" d="2"/>
        <a:sy n="3" d="2"/>
      </p:scale>
      <p:origin x="0" y="0"/>
    </p:cViewPr>
  </p:notesTextViewPr>
  <p:notesViewPr>
    <p:cSldViewPr>
      <p:cViewPr varScale="1">
        <p:scale>
          <a:sx n="99" d="100"/>
          <a:sy n="99" d="100"/>
        </p:scale>
        <p:origin x="356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9-19T19:58:23.143" idx="1">
    <p:pos x="10" y="10"/>
    <p:text/>
    <p:extLst>
      <p:ext uri="{C676402C-5697-4E1C-873F-D02D1690AC5C}">
        <p15:threadingInfo xmlns:p15="http://schemas.microsoft.com/office/powerpoint/2012/main" timeZoneBias="420"/>
      </p:ext>
    </p:extLst>
  </p:cm>
</p: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20:50:36.237"/>
    </inkml:context>
    <inkml:brush xml:id="br0">
      <inkml:brushProperty name="width" value="0.035" units="cm"/>
      <inkml:brushProperty name="height" value="0.035" units="cm"/>
      <inkml:brushProperty name="color" value="#E71224"/>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20:50:39.030"/>
    </inkml:context>
    <inkml:brush xml:id="br0">
      <inkml:brushProperty name="width" value="0.035" units="cm"/>
      <inkml:brushProperty name="height" value="0.035" units="cm"/>
      <inkml:brushProperty name="color" value="#E71224"/>
    </inkml:brush>
  </inkml:definitions>
  <inkml:trace contextRef="#ctx0" brushRef="#br0">0 12 24575,'0'-5'0,"0"-2"-8191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20:50:55.35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20:53:02.976"/>
    </inkml:context>
    <inkml:brush xml:id="br0">
      <inkml:brushProperty name="width" value="0.035" units="cm"/>
      <inkml:brushProperty name="height" value="0.035" units="cm"/>
      <inkml:brushProperty name="color" value="#E71224"/>
    </inkml:brush>
  </inkml:definitions>
  <inkml:trace contextRef="#ctx0" brushRef="#br0">0 12 24575,'0'-5'0,"0"-2"-8191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20:54:32.883"/>
    </inkml:context>
    <inkml:brush xml:id="br0">
      <inkml:brushProperty name="width" value="0.05" units="cm"/>
      <inkml:brushProperty name="height" value="0.05" units="cm"/>
      <inkml:brushProperty name="color" value="#AE198D"/>
      <inkml:brushProperty name="inkEffects" value="galaxy"/>
      <inkml:brushProperty name="anchorX" value="-29302.2168"/>
      <inkml:brushProperty name="anchorY" value="1018.47144"/>
      <inkml:brushProperty name="scaleFactor" value="0.5"/>
    </inkml:brush>
  </inkml:definitions>
  <inkml:trace contextRef="#ctx0" brushRef="#br0">0 0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20:54:59.560"/>
    </inkml:context>
    <inkml:brush xml:id="br0">
      <inkml:brushProperty name="width" value="0.35" units="cm"/>
      <inkml:brushProperty name="height" value="0.35" units="cm"/>
      <inkml:brushProperty name="color" value="#E71224"/>
    </inkml:brush>
  </inkml:definitions>
  <inkml:trace contextRef="#ctx0" brushRef="#br0">0 13598 22262,'27599'-13598'0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20:55:28.087"/>
    </inkml:context>
    <inkml:brush xml:id="br0">
      <inkml:brushProperty name="width" value="0.35" units="cm"/>
      <inkml:brushProperty name="height" value="0.35" units="cm"/>
      <inkml:brushProperty name="color" value="#E71224"/>
    </inkml:brush>
  </inkml:definitions>
  <inkml:trace contextRef="#ctx0" brushRef="#br0">0 0 17936,'29861'13009'0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2DD0D484-5FEA-4A2E-92A7-566B968C1E13}" type="datetimeFigureOut">
              <a:rPr lang="en-US" smtClean="0"/>
              <a:t>4/24/2025</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7D5E7315-4994-4E96-B23D-A7DDEBC27028}" type="slidenum">
              <a:rPr lang="en-US" smtClean="0"/>
              <a:t>‹#›</a:t>
            </a:fld>
            <a:endParaRPr lang="en-US"/>
          </a:p>
        </p:txBody>
      </p:sp>
    </p:spTree>
    <p:extLst>
      <p:ext uri="{BB962C8B-B14F-4D97-AF65-F5344CB8AC3E}">
        <p14:creationId xmlns:p14="http://schemas.microsoft.com/office/powerpoint/2010/main" val="3339943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6013" cy="34861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4/24/2025 11:13 AM</a:t>
            </a:fld>
            <a:endParaRPr lang="en-US" dirty="0"/>
          </a:p>
        </p:txBody>
      </p:sp>
      <p:sp>
        <p:nvSpPr>
          <p:cNvPr id="6" name="Footer Placeholder 5"/>
          <p:cNvSpPr>
            <a:spLocks noGrp="1"/>
          </p:cNvSpPr>
          <p:nvPr>
            <p:ph type="ftr" sz="quarter" idx="12"/>
          </p:nvPr>
        </p:nvSpPr>
        <p:spPr>
          <a:xfrm>
            <a:off x="0" y="8829967"/>
            <a:ext cx="6193632" cy="46482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93631" y="8829967"/>
            <a:ext cx="686589" cy="46482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4267007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explanation of the HARDWARE part of a Raspberry Pi</a:t>
            </a:r>
          </a:p>
          <a:p>
            <a:r>
              <a:rPr lang="en-US" dirty="0"/>
              <a:t>What do you get for $35</a:t>
            </a:r>
          </a:p>
          <a:p>
            <a:r>
              <a:rPr lang="en-US" dirty="0"/>
              <a:t>The bottom photo shows an </a:t>
            </a:r>
            <a:r>
              <a:rPr lang="en-US" dirty="0" err="1"/>
              <a:t>RPi</a:t>
            </a:r>
            <a:r>
              <a:rPr lang="en-US" dirty="0"/>
              <a:t> with an optional C4LABS plastic case.  </a:t>
            </a:r>
          </a:p>
          <a:p>
            <a:r>
              <a:rPr lang="en-US" dirty="0"/>
              <a:t>I buy mine from:  https://www.newark.com/</a:t>
            </a:r>
          </a:p>
        </p:txBody>
      </p:sp>
      <p:sp>
        <p:nvSpPr>
          <p:cNvPr id="4" name="Slide Number Placeholder 3"/>
          <p:cNvSpPr>
            <a:spLocks noGrp="1"/>
          </p:cNvSpPr>
          <p:nvPr>
            <p:ph type="sldNum" sz="quarter" idx="10"/>
          </p:nvPr>
        </p:nvSpPr>
        <p:spPr/>
        <p:txBody>
          <a:bodyPr/>
          <a:lstStyle/>
          <a:p>
            <a:fld id="{7D5E7315-4994-4E96-B23D-A7DDEBC27028}" type="slidenum">
              <a:rPr lang="en-US" smtClean="0"/>
              <a:t>2</a:t>
            </a:fld>
            <a:endParaRPr lang="en-US"/>
          </a:p>
        </p:txBody>
      </p:sp>
    </p:spTree>
    <p:extLst>
      <p:ext uri="{BB962C8B-B14F-4D97-AF65-F5344CB8AC3E}">
        <p14:creationId xmlns:p14="http://schemas.microsoft.com/office/powerpoint/2010/main" val="2982532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Raspberry Pi Hardware History – You need to know where it came from</a:t>
            </a:r>
          </a:p>
          <a:p>
            <a:r>
              <a:rPr lang="en-US" dirty="0"/>
              <a:t>All were sold for $35</a:t>
            </a:r>
          </a:p>
          <a:p>
            <a:r>
              <a:rPr lang="en-US" dirty="0"/>
              <a:t>Not included here: </a:t>
            </a:r>
            <a:r>
              <a:rPr lang="en-US" dirty="0" err="1"/>
              <a:t>RPi</a:t>
            </a:r>
            <a:r>
              <a:rPr lang="en-US" dirty="0"/>
              <a:t> Zero, and Specialized models like A and Compute Modules.  </a:t>
            </a:r>
          </a:p>
        </p:txBody>
      </p:sp>
      <p:sp>
        <p:nvSpPr>
          <p:cNvPr id="4" name="Slide Number Placeholder 3"/>
          <p:cNvSpPr>
            <a:spLocks noGrp="1"/>
          </p:cNvSpPr>
          <p:nvPr>
            <p:ph type="sldNum" sz="quarter" idx="10"/>
          </p:nvPr>
        </p:nvSpPr>
        <p:spPr/>
        <p:txBody>
          <a:bodyPr/>
          <a:lstStyle/>
          <a:p>
            <a:fld id="{7D5E7315-4994-4E96-B23D-A7DDEBC27028}" type="slidenum">
              <a:rPr lang="en-US" smtClean="0"/>
              <a:t>3</a:t>
            </a:fld>
            <a:endParaRPr lang="en-US"/>
          </a:p>
        </p:txBody>
      </p:sp>
    </p:spTree>
    <p:extLst>
      <p:ext uri="{BB962C8B-B14F-4D97-AF65-F5344CB8AC3E}">
        <p14:creationId xmlns:p14="http://schemas.microsoft.com/office/powerpoint/2010/main" val="2544623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Raspberry Pi Hardware History – You need to know where it came from</a:t>
            </a:r>
          </a:p>
          <a:p>
            <a:r>
              <a:rPr lang="en-US" dirty="0"/>
              <a:t>All were sold for $35</a:t>
            </a:r>
          </a:p>
          <a:p>
            <a:r>
              <a:rPr lang="en-US" dirty="0"/>
              <a:t>Not included here: </a:t>
            </a:r>
            <a:r>
              <a:rPr lang="en-US" dirty="0" err="1"/>
              <a:t>RPi</a:t>
            </a:r>
            <a:r>
              <a:rPr lang="en-US" dirty="0"/>
              <a:t> Zero, and Specialized models like A and Compute Modules.  </a:t>
            </a:r>
          </a:p>
        </p:txBody>
      </p:sp>
      <p:sp>
        <p:nvSpPr>
          <p:cNvPr id="4" name="Slide Number Placeholder 3"/>
          <p:cNvSpPr>
            <a:spLocks noGrp="1"/>
          </p:cNvSpPr>
          <p:nvPr>
            <p:ph type="sldNum" sz="quarter" idx="10"/>
          </p:nvPr>
        </p:nvSpPr>
        <p:spPr/>
        <p:txBody>
          <a:bodyPr/>
          <a:lstStyle/>
          <a:p>
            <a:fld id="{7D5E7315-4994-4E96-B23D-A7DDEBC27028}" type="slidenum">
              <a:rPr lang="en-US" smtClean="0"/>
              <a:t>4</a:t>
            </a:fld>
            <a:endParaRPr lang="en-US"/>
          </a:p>
        </p:txBody>
      </p:sp>
    </p:spTree>
    <p:extLst>
      <p:ext uri="{BB962C8B-B14F-4D97-AF65-F5344CB8AC3E}">
        <p14:creationId xmlns:p14="http://schemas.microsoft.com/office/powerpoint/2010/main" val="2852899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Operating System Software.</a:t>
            </a:r>
          </a:p>
          <a:p>
            <a:r>
              <a:rPr lang="en-US" dirty="0"/>
              <a:t>All hardware versions except RPi3 worked OK on </a:t>
            </a:r>
            <a:r>
              <a:rPr lang="en-US" dirty="0" err="1"/>
              <a:t>Raspian</a:t>
            </a:r>
            <a:r>
              <a:rPr lang="en-US" dirty="0"/>
              <a:t> Wheezy</a:t>
            </a:r>
          </a:p>
          <a:p>
            <a:r>
              <a:rPr lang="en-US" dirty="0"/>
              <a:t>RPi3 requires </a:t>
            </a:r>
            <a:r>
              <a:rPr lang="en-US" dirty="0" err="1"/>
              <a:t>Raspian</a:t>
            </a:r>
            <a:r>
              <a:rPr lang="en-US" dirty="0"/>
              <a:t> Jesse</a:t>
            </a:r>
          </a:p>
          <a:p>
            <a:endParaRPr lang="en-US" dirty="0"/>
          </a:p>
          <a:p>
            <a:endParaRPr lang="en-US" dirty="0"/>
          </a:p>
        </p:txBody>
      </p:sp>
      <p:sp>
        <p:nvSpPr>
          <p:cNvPr id="4" name="Slide Number Placeholder 3"/>
          <p:cNvSpPr>
            <a:spLocks noGrp="1"/>
          </p:cNvSpPr>
          <p:nvPr>
            <p:ph type="sldNum" sz="quarter" idx="10"/>
          </p:nvPr>
        </p:nvSpPr>
        <p:spPr/>
        <p:txBody>
          <a:bodyPr/>
          <a:lstStyle/>
          <a:p>
            <a:fld id="{7D5E7315-4994-4E96-B23D-A7DDEBC27028}" type="slidenum">
              <a:rPr lang="en-US" smtClean="0"/>
              <a:t>5</a:t>
            </a:fld>
            <a:endParaRPr lang="en-US"/>
          </a:p>
        </p:txBody>
      </p:sp>
    </p:spTree>
    <p:extLst>
      <p:ext uri="{BB962C8B-B14F-4D97-AF65-F5344CB8AC3E}">
        <p14:creationId xmlns:p14="http://schemas.microsoft.com/office/powerpoint/2010/main" val="1515337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applications we will be talking about.</a:t>
            </a:r>
          </a:p>
        </p:txBody>
      </p:sp>
      <p:sp>
        <p:nvSpPr>
          <p:cNvPr id="4" name="Slide Number Placeholder 3"/>
          <p:cNvSpPr>
            <a:spLocks noGrp="1"/>
          </p:cNvSpPr>
          <p:nvPr>
            <p:ph type="sldNum" sz="quarter" idx="10"/>
          </p:nvPr>
        </p:nvSpPr>
        <p:spPr/>
        <p:txBody>
          <a:bodyPr/>
          <a:lstStyle/>
          <a:p>
            <a:fld id="{7D5E7315-4994-4E96-B23D-A7DDEBC27028}" type="slidenum">
              <a:rPr lang="en-US" smtClean="0"/>
              <a:t>6</a:t>
            </a:fld>
            <a:endParaRPr lang="en-US"/>
          </a:p>
        </p:txBody>
      </p:sp>
    </p:spTree>
    <p:extLst>
      <p:ext uri="{BB962C8B-B14F-4D97-AF65-F5344CB8AC3E}">
        <p14:creationId xmlns:p14="http://schemas.microsoft.com/office/powerpoint/2010/main" val="2398765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DV Hotspot HARDWARE</a:t>
            </a:r>
          </a:p>
        </p:txBody>
      </p:sp>
      <p:sp>
        <p:nvSpPr>
          <p:cNvPr id="4" name="Slide Number Placeholder 3"/>
          <p:cNvSpPr>
            <a:spLocks noGrp="1"/>
          </p:cNvSpPr>
          <p:nvPr>
            <p:ph type="sldNum" sz="quarter" idx="10"/>
          </p:nvPr>
        </p:nvSpPr>
        <p:spPr/>
        <p:txBody>
          <a:bodyPr/>
          <a:lstStyle/>
          <a:p>
            <a:fld id="{7D5E7315-4994-4E96-B23D-A7DDEBC27028}" type="slidenum">
              <a:rPr lang="en-US" smtClean="0"/>
              <a:t>7</a:t>
            </a:fld>
            <a:endParaRPr lang="en-US"/>
          </a:p>
        </p:txBody>
      </p:sp>
    </p:spTree>
    <p:extLst>
      <p:ext uri="{BB962C8B-B14F-4D97-AF65-F5344CB8AC3E}">
        <p14:creationId xmlns:p14="http://schemas.microsoft.com/office/powerpoint/2010/main" val="1317228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ZUMSpot</a:t>
            </a:r>
            <a:r>
              <a:rPr lang="en-US" dirty="0"/>
              <a:t> boards and accessories are available from Ham Radio Outlet</a:t>
            </a:r>
          </a:p>
          <a:p>
            <a:r>
              <a:rPr lang="en-US" dirty="0" err="1"/>
              <a:t>JumboSpot</a:t>
            </a:r>
            <a:r>
              <a:rPr lang="en-US" dirty="0"/>
              <a:t> devices are usually purchased on eBay or AliExpress</a:t>
            </a:r>
          </a:p>
          <a:p>
            <a:r>
              <a:rPr lang="en-US" dirty="0" err="1"/>
              <a:t>SharkRF</a:t>
            </a:r>
            <a:r>
              <a:rPr lang="en-US" dirty="0"/>
              <a:t> devices are not RPi so not discussed here</a:t>
            </a:r>
          </a:p>
          <a:p>
            <a:endParaRPr lang="en-US" dirty="0"/>
          </a:p>
        </p:txBody>
      </p:sp>
      <p:sp>
        <p:nvSpPr>
          <p:cNvPr id="4" name="Slide Number Placeholder 3"/>
          <p:cNvSpPr>
            <a:spLocks noGrp="1"/>
          </p:cNvSpPr>
          <p:nvPr>
            <p:ph type="sldNum" sz="quarter" idx="5"/>
          </p:nvPr>
        </p:nvSpPr>
        <p:spPr/>
        <p:txBody>
          <a:bodyPr/>
          <a:lstStyle/>
          <a:p>
            <a:fld id="{7D5E7315-4994-4E96-B23D-A7DDEBC27028}" type="slidenum">
              <a:rPr lang="en-US" smtClean="0"/>
              <a:t>8</a:t>
            </a:fld>
            <a:endParaRPr lang="en-US"/>
          </a:p>
        </p:txBody>
      </p:sp>
    </p:spTree>
    <p:extLst>
      <p:ext uri="{BB962C8B-B14F-4D97-AF65-F5344CB8AC3E}">
        <p14:creationId xmlns:p14="http://schemas.microsoft.com/office/powerpoint/2010/main" val="926277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Newest and most preferred DV Hotspot SOFTWARE</a:t>
            </a:r>
          </a:p>
          <a:p>
            <a:r>
              <a:rPr lang="en-US" dirty="0"/>
              <a:t>Get it from https://www.pistar.uk/</a:t>
            </a:r>
          </a:p>
          <a:p>
            <a:r>
              <a:rPr lang="en-US" dirty="0"/>
              <a:t>Other hotspot software for </a:t>
            </a:r>
            <a:r>
              <a:rPr lang="en-US" dirty="0" err="1"/>
              <a:t>Rpi</a:t>
            </a:r>
            <a:r>
              <a:rPr lang="en-US" dirty="0"/>
              <a:t>:  Tom Early’s (N7TAE) </a:t>
            </a:r>
            <a:r>
              <a:rPr lang="en-US" dirty="0" err="1"/>
              <a:t>QnetGateway</a:t>
            </a:r>
            <a:endParaRPr lang="en-US" dirty="0"/>
          </a:p>
          <a:p>
            <a:r>
              <a:rPr lang="en-US" dirty="0" err="1"/>
              <a:t>SharkRF</a:t>
            </a:r>
            <a:r>
              <a:rPr lang="en-US" dirty="0"/>
              <a:t> devices are great, but not </a:t>
            </a:r>
            <a:r>
              <a:rPr lang="en-US" dirty="0" err="1"/>
              <a:t>Rpi</a:t>
            </a:r>
            <a:r>
              <a:rPr lang="en-US" dirty="0"/>
              <a:t> based so not included here</a:t>
            </a:r>
          </a:p>
        </p:txBody>
      </p:sp>
      <p:sp>
        <p:nvSpPr>
          <p:cNvPr id="4" name="Slide Number Placeholder 3"/>
          <p:cNvSpPr>
            <a:spLocks noGrp="1"/>
          </p:cNvSpPr>
          <p:nvPr>
            <p:ph type="sldNum" sz="quarter" idx="10"/>
          </p:nvPr>
        </p:nvSpPr>
        <p:spPr/>
        <p:txBody>
          <a:bodyPr/>
          <a:lstStyle/>
          <a:p>
            <a:fld id="{7D5E7315-4994-4E96-B23D-A7DDEBC27028}" type="slidenum">
              <a:rPr lang="en-US" smtClean="0"/>
              <a:t>9</a:t>
            </a:fld>
            <a:endParaRPr lang="en-US"/>
          </a:p>
        </p:txBody>
      </p:sp>
    </p:spTree>
    <p:extLst>
      <p:ext uri="{BB962C8B-B14F-4D97-AF65-F5344CB8AC3E}">
        <p14:creationId xmlns:p14="http://schemas.microsoft.com/office/powerpoint/2010/main" val="3680021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 shot of Dashboard page</a:t>
            </a:r>
          </a:p>
          <a:p>
            <a:r>
              <a:rPr lang="en-US" dirty="0"/>
              <a:t>This dashboard shows only D-STAR </a:t>
            </a:r>
            <a:r>
              <a:rPr lang="en-US" dirty="0" err="1"/>
              <a:t>keyups</a:t>
            </a:r>
            <a:r>
              <a:rPr lang="en-US" dirty="0"/>
              <a:t>…You can configure to show key-ups for DMR, Fusion, P25, </a:t>
            </a:r>
            <a:r>
              <a:rPr lang="en-US" dirty="0" err="1"/>
              <a:t>etc</a:t>
            </a:r>
            <a:endParaRPr lang="en-US" dirty="0"/>
          </a:p>
        </p:txBody>
      </p:sp>
      <p:sp>
        <p:nvSpPr>
          <p:cNvPr id="4" name="Slide Number Placeholder 3"/>
          <p:cNvSpPr>
            <a:spLocks noGrp="1"/>
          </p:cNvSpPr>
          <p:nvPr>
            <p:ph type="sldNum" sz="quarter" idx="5"/>
          </p:nvPr>
        </p:nvSpPr>
        <p:spPr/>
        <p:txBody>
          <a:bodyPr/>
          <a:lstStyle/>
          <a:p>
            <a:fld id="{7D5E7315-4994-4E96-B23D-A7DDEBC27028}" type="slidenum">
              <a:rPr lang="en-US" smtClean="0"/>
              <a:t>10</a:t>
            </a:fld>
            <a:endParaRPr lang="en-US"/>
          </a:p>
        </p:txBody>
      </p:sp>
    </p:spTree>
    <p:extLst>
      <p:ext uri="{BB962C8B-B14F-4D97-AF65-F5344CB8AC3E}">
        <p14:creationId xmlns:p14="http://schemas.microsoft.com/office/powerpoint/2010/main" val="2157892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NWDR </a:t>
            </a:r>
            <a:r>
              <a:rPr lang="en-US" dirty="0" err="1"/>
              <a:t>ThumbDV</a:t>
            </a:r>
            <a:r>
              <a:rPr lang="en-US" dirty="0"/>
              <a:t> highly recommended.  </a:t>
            </a:r>
            <a:r>
              <a:rPr lang="en-US" dirty="0" err="1"/>
              <a:t>Get’m</a:t>
            </a:r>
            <a:r>
              <a:rPr lang="en-US" dirty="0"/>
              <a:t> here: http://nwdigitalradio.com/shop/</a:t>
            </a:r>
          </a:p>
          <a:p>
            <a:r>
              <a:rPr lang="en-US" dirty="0"/>
              <a:t>Get Blue DV software here:  http://www.pa7lim.nl/bluedv/</a:t>
            </a:r>
          </a:p>
        </p:txBody>
      </p:sp>
      <p:sp>
        <p:nvSpPr>
          <p:cNvPr id="4" name="Slide Number Placeholder 3"/>
          <p:cNvSpPr>
            <a:spLocks noGrp="1"/>
          </p:cNvSpPr>
          <p:nvPr>
            <p:ph type="sldNum" sz="quarter" idx="5"/>
          </p:nvPr>
        </p:nvSpPr>
        <p:spPr/>
        <p:txBody>
          <a:bodyPr/>
          <a:lstStyle/>
          <a:p>
            <a:fld id="{7D5E7315-4994-4E96-B23D-A7DDEBC27028}" type="slidenum">
              <a:rPr lang="en-US" smtClean="0"/>
              <a:t>11</a:t>
            </a:fld>
            <a:endParaRPr lang="en-US"/>
          </a:p>
        </p:txBody>
      </p:sp>
    </p:spTree>
    <p:extLst>
      <p:ext uri="{BB962C8B-B14F-4D97-AF65-F5344CB8AC3E}">
        <p14:creationId xmlns:p14="http://schemas.microsoft.com/office/powerpoint/2010/main" val="4161765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my Coastal</a:t>
            </a:r>
            <a:r>
              <a:rPr lang="en-US" baseline="0" dirty="0"/>
              <a:t> </a:t>
            </a:r>
            <a:r>
              <a:rPr lang="en-US" baseline="0" dirty="0" err="1"/>
              <a:t>Chipworks</a:t>
            </a:r>
            <a:r>
              <a:rPr lang="en-US" baseline="0" dirty="0"/>
              <a:t> TNC-Pi, connected to my ICOM PCR-1000 computer controlled receiver.  The Pi is not only the TNC host, also operates the tuner within the receiver.</a:t>
            </a:r>
          </a:p>
          <a:p>
            <a:r>
              <a:rPr lang="en-US" baseline="0" dirty="0"/>
              <a:t>This setup would be Rx only</a:t>
            </a:r>
            <a:endParaRPr lang="en-US" dirty="0"/>
          </a:p>
        </p:txBody>
      </p:sp>
      <p:sp>
        <p:nvSpPr>
          <p:cNvPr id="4" name="Slide Number Placeholder 3"/>
          <p:cNvSpPr>
            <a:spLocks noGrp="1"/>
          </p:cNvSpPr>
          <p:nvPr>
            <p:ph type="sldNum" sz="quarter" idx="10"/>
          </p:nvPr>
        </p:nvSpPr>
        <p:spPr/>
        <p:txBody>
          <a:bodyPr/>
          <a:lstStyle/>
          <a:p>
            <a:fld id="{7D5E7315-4994-4E96-B23D-A7DDEBC27028}" type="slidenum">
              <a:rPr lang="en-US" smtClean="0"/>
              <a:t>13</a:t>
            </a:fld>
            <a:endParaRPr lang="en-US"/>
          </a:p>
        </p:txBody>
      </p:sp>
    </p:spTree>
    <p:extLst>
      <p:ext uri="{BB962C8B-B14F-4D97-AF65-F5344CB8AC3E}">
        <p14:creationId xmlns:p14="http://schemas.microsoft.com/office/powerpoint/2010/main" val="3698666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4C870-F62E-1CFE-1479-663F8F5A9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C8151E-B4EE-5E85-77DF-D8046A8559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1C27E-A4FE-882F-8E50-271FDD3AAD74}"/>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For a Rx AND Tx packet radio setup, including rig control…</a:t>
            </a:r>
            <a:r>
              <a:rPr lang="en-US" dirty="0" err="1"/>
              <a:t>DigiRig</a:t>
            </a:r>
            <a:r>
              <a:rPr lang="en-US" dirty="0"/>
              <a:t> would be great.</a:t>
            </a:r>
          </a:p>
          <a:p>
            <a:endParaRPr lang="en-US" dirty="0"/>
          </a:p>
        </p:txBody>
      </p:sp>
      <p:sp>
        <p:nvSpPr>
          <p:cNvPr id="4" name="Slide Number Placeholder 3">
            <a:extLst>
              <a:ext uri="{FF2B5EF4-FFF2-40B4-BE49-F238E27FC236}">
                <a16:creationId xmlns:a16="http://schemas.microsoft.com/office/drawing/2014/main" id="{2FD6F039-3298-72A1-1F72-BDF850A64231}"/>
              </a:ext>
            </a:extLst>
          </p:cNvPr>
          <p:cNvSpPr>
            <a:spLocks noGrp="1"/>
          </p:cNvSpPr>
          <p:nvPr>
            <p:ph type="sldNum" sz="quarter" idx="10"/>
          </p:nvPr>
        </p:nvSpPr>
        <p:spPr/>
        <p:txBody>
          <a:bodyPr/>
          <a:lstStyle/>
          <a:p>
            <a:fld id="{7D5E7315-4994-4E96-B23D-A7DDEBC27028}" type="slidenum">
              <a:rPr lang="en-US" smtClean="0"/>
              <a:t>14</a:t>
            </a:fld>
            <a:endParaRPr lang="en-US"/>
          </a:p>
        </p:txBody>
      </p:sp>
    </p:spTree>
    <p:extLst>
      <p:ext uri="{BB962C8B-B14F-4D97-AF65-F5344CB8AC3E}">
        <p14:creationId xmlns:p14="http://schemas.microsoft.com/office/powerpoint/2010/main" val="1217681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a:t>
            </a:r>
            <a:r>
              <a:rPr lang="en-US" baseline="0" dirty="0"/>
              <a:t> a TNC, here is some APRS software to use with it.</a:t>
            </a:r>
          </a:p>
          <a:p>
            <a:r>
              <a:rPr lang="en-US" baseline="0" dirty="0"/>
              <a:t>Remember, the built in </a:t>
            </a:r>
            <a:r>
              <a:rPr lang="en-US" baseline="0" dirty="0" err="1"/>
              <a:t>Rpi</a:t>
            </a:r>
            <a:r>
              <a:rPr lang="en-US" baseline="0" dirty="0"/>
              <a:t> sound card is horrible.  For Software base TNC (</a:t>
            </a:r>
            <a:r>
              <a:rPr lang="en-US" baseline="0" dirty="0" err="1"/>
              <a:t>direwolf</a:t>
            </a:r>
            <a:r>
              <a:rPr lang="en-US" baseline="0" dirty="0"/>
              <a:t>), use a USB sound card or </a:t>
            </a:r>
            <a:r>
              <a:rPr lang="en-US" baseline="0" dirty="0" err="1"/>
              <a:t>signalink</a:t>
            </a:r>
            <a:r>
              <a:rPr lang="en-US" baseline="0" dirty="0"/>
              <a:t>. </a:t>
            </a:r>
            <a:endParaRPr lang="en-US" dirty="0"/>
          </a:p>
        </p:txBody>
      </p:sp>
      <p:sp>
        <p:nvSpPr>
          <p:cNvPr id="4" name="Slide Number Placeholder 3"/>
          <p:cNvSpPr>
            <a:spLocks noGrp="1"/>
          </p:cNvSpPr>
          <p:nvPr>
            <p:ph type="sldNum" sz="quarter" idx="10"/>
          </p:nvPr>
        </p:nvSpPr>
        <p:spPr/>
        <p:txBody>
          <a:bodyPr/>
          <a:lstStyle/>
          <a:p>
            <a:fld id="{7D5E7315-4994-4E96-B23D-A7DDEBC27028}" type="slidenum">
              <a:rPr lang="en-US" smtClean="0"/>
              <a:t>15</a:t>
            </a:fld>
            <a:endParaRPr lang="en-US"/>
          </a:p>
        </p:txBody>
      </p:sp>
    </p:spTree>
    <p:extLst>
      <p:ext uri="{BB962C8B-B14F-4D97-AF65-F5344CB8AC3E}">
        <p14:creationId xmlns:p14="http://schemas.microsoft.com/office/powerpoint/2010/main" val="2915911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dirty="0" err="1"/>
              <a:t>Signalink</a:t>
            </a:r>
            <a:r>
              <a:rPr lang="en-US" baseline="0" dirty="0"/>
              <a:t> works well with an </a:t>
            </a:r>
            <a:r>
              <a:rPr lang="en-US" baseline="0" dirty="0" err="1"/>
              <a:t>Rpi</a:t>
            </a:r>
            <a:r>
              <a:rPr lang="en-US" baseline="0" dirty="0"/>
              <a:t>, costs about $120 new.</a:t>
            </a:r>
          </a:p>
          <a:p>
            <a:r>
              <a:rPr lang="en-US" baseline="0" dirty="0"/>
              <a:t>The drivers for it are in the Linux Kernel.</a:t>
            </a:r>
            <a:endParaRPr lang="en-US" dirty="0"/>
          </a:p>
        </p:txBody>
      </p:sp>
      <p:sp>
        <p:nvSpPr>
          <p:cNvPr id="4" name="Slide Number Placeholder 3"/>
          <p:cNvSpPr>
            <a:spLocks noGrp="1"/>
          </p:cNvSpPr>
          <p:nvPr>
            <p:ph type="sldNum" sz="quarter" idx="10"/>
          </p:nvPr>
        </p:nvSpPr>
        <p:spPr/>
        <p:txBody>
          <a:bodyPr/>
          <a:lstStyle/>
          <a:p>
            <a:fld id="{7D5E7315-4994-4E96-B23D-A7DDEBC27028}" type="slidenum">
              <a:rPr lang="en-US" smtClean="0"/>
              <a:t>16</a:t>
            </a:fld>
            <a:endParaRPr lang="en-US"/>
          </a:p>
        </p:txBody>
      </p:sp>
    </p:spTree>
    <p:extLst>
      <p:ext uri="{BB962C8B-B14F-4D97-AF65-F5344CB8AC3E}">
        <p14:creationId xmlns:p14="http://schemas.microsoft.com/office/powerpoint/2010/main" val="253597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MacOS</a:t>
            </a:r>
            <a:r>
              <a:rPr lang="en-US" dirty="0"/>
              <a:t> version shown…</a:t>
            </a:r>
            <a:r>
              <a:rPr lang="en-US" dirty="0" err="1"/>
              <a:t>RPi</a:t>
            </a:r>
            <a:r>
              <a:rPr lang="en-US" baseline="0" dirty="0"/>
              <a:t> version is similar.</a:t>
            </a:r>
            <a:endParaRPr lang="en-US" dirty="0"/>
          </a:p>
        </p:txBody>
      </p:sp>
      <p:sp>
        <p:nvSpPr>
          <p:cNvPr id="4" name="Slide Number Placeholder 3"/>
          <p:cNvSpPr>
            <a:spLocks noGrp="1"/>
          </p:cNvSpPr>
          <p:nvPr>
            <p:ph type="sldNum" sz="quarter" idx="10"/>
          </p:nvPr>
        </p:nvSpPr>
        <p:spPr/>
        <p:txBody>
          <a:bodyPr/>
          <a:lstStyle/>
          <a:p>
            <a:fld id="{7D5E7315-4994-4E96-B23D-A7DDEBC27028}" type="slidenum">
              <a:rPr lang="en-US" smtClean="0"/>
              <a:t>17</a:t>
            </a:fld>
            <a:endParaRPr lang="en-US"/>
          </a:p>
        </p:txBody>
      </p:sp>
    </p:spTree>
    <p:extLst>
      <p:ext uri="{BB962C8B-B14F-4D97-AF65-F5344CB8AC3E}">
        <p14:creationId xmlns:p14="http://schemas.microsoft.com/office/powerpoint/2010/main" val="84649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could run a headless RPi3 (or any </a:t>
            </a:r>
            <a:r>
              <a:rPr lang="en-US" dirty="0" err="1"/>
              <a:t>RPi</a:t>
            </a:r>
            <a:r>
              <a:rPr lang="en-US" baseline="0" dirty="0"/>
              <a:t> </a:t>
            </a:r>
            <a:r>
              <a:rPr lang="en-US" dirty="0"/>
              <a:t>with </a:t>
            </a:r>
            <a:r>
              <a:rPr lang="en-US" dirty="0" err="1"/>
              <a:t>WiFi</a:t>
            </a:r>
            <a:r>
              <a:rPr lang="en-US" dirty="0"/>
              <a:t>)</a:t>
            </a:r>
            <a:r>
              <a:rPr lang="en-US" baseline="0" dirty="0"/>
              <a:t> in your car, with a serial connection to your mobile radio, and sit in your nice warm house while you program frequencies into you mobile transceiver.  You just need to know the IP address of the </a:t>
            </a:r>
            <a:r>
              <a:rPr lang="en-US" baseline="0" dirty="0" err="1"/>
              <a:t>RPi</a:t>
            </a:r>
            <a:r>
              <a:rPr lang="en-US" baseline="0" dirty="0"/>
              <a:t> and use VNC to connect to it remotely over your </a:t>
            </a:r>
            <a:r>
              <a:rPr lang="en-US" baseline="0" dirty="0" err="1"/>
              <a:t>WiFi</a:t>
            </a:r>
            <a:r>
              <a:rPr lang="en-US" baseline="0" dirty="0"/>
              <a:t>.</a:t>
            </a:r>
            <a:endParaRPr lang="en-US" dirty="0"/>
          </a:p>
        </p:txBody>
      </p:sp>
      <p:sp>
        <p:nvSpPr>
          <p:cNvPr id="4" name="Slide Number Placeholder 3"/>
          <p:cNvSpPr>
            <a:spLocks noGrp="1"/>
          </p:cNvSpPr>
          <p:nvPr>
            <p:ph type="sldNum" sz="quarter" idx="10"/>
          </p:nvPr>
        </p:nvSpPr>
        <p:spPr/>
        <p:txBody>
          <a:bodyPr/>
          <a:lstStyle/>
          <a:p>
            <a:fld id="{7D5E7315-4994-4E96-B23D-A7DDEBC27028}" type="slidenum">
              <a:rPr lang="en-US" smtClean="0"/>
              <a:t>18</a:t>
            </a:fld>
            <a:endParaRPr lang="en-US"/>
          </a:p>
        </p:txBody>
      </p:sp>
    </p:spTree>
    <p:extLst>
      <p:ext uri="{BB962C8B-B14F-4D97-AF65-F5344CB8AC3E}">
        <p14:creationId xmlns:p14="http://schemas.microsoft.com/office/powerpoint/2010/main" val="3084552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What else can </a:t>
            </a:r>
            <a:r>
              <a:rPr lang="en-US" dirty="0" err="1"/>
              <a:t>ya</a:t>
            </a:r>
            <a:r>
              <a:rPr lang="en-US" dirty="0"/>
              <a:t> do?</a:t>
            </a:r>
          </a:p>
          <a:p>
            <a:endParaRPr lang="en-US" dirty="0"/>
          </a:p>
        </p:txBody>
      </p:sp>
      <p:sp>
        <p:nvSpPr>
          <p:cNvPr id="4" name="Slide Number Placeholder 3"/>
          <p:cNvSpPr>
            <a:spLocks noGrp="1"/>
          </p:cNvSpPr>
          <p:nvPr>
            <p:ph type="sldNum" sz="quarter" idx="10"/>
          </p:nvPr>
        </p:nvSpPr>
        <p:spPr/>
        <p:txBody>
          <a:bodyPr/>
          <a:lstStyle/>
          <a:p>
            <a:fld id="{7D5E7315-4994-4E96-B23D-A7DDEBC27028}" type="slidenum">
              <a:rPr lang="en-US" smtClean="0"/>
              <a:t>20</a:t>
            </a:fld>
            <a:endParaRPr lang="en-US"/>
          </a:p>
        </p:txBody>
      </p:sp>
    </p:spTree>
    <p:extLst>
      <p:ext uri="{BB962C8B-B14F-4D97-AF65-F5344CB8AC3E}">
        <p14:creationId xmlns:p14="http://schemas.microsoft.com/office/powerpoint/2010/main" val="2305157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BC056-8DFC-7FDE-740E-9FB25443CD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7042B-7792-9D2E-1D96-190C7BFD2F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6DEC2-2EA7-73CC-E4BE-27DB55D939BB}"/>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Errrgh</a:t>
            </a:r>
            <a:r>
              <a:rPr lang="en-US" dirty="0"/>
              <a:t>…No SDR Console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Works best on RPi4 and RPi5 with 4GB RAM or more</a:t>
            </a:r>
          </a:p>
          <a:p>
            <a:endParaRPr lang="en-US" dirty="0"/>
          </a:p>
        </p:txBody>
      </p:sp>
      <p:sp>
        <p:nvSpPr>
          <p:cNvPr id="4" name="Slide Number Placeholder 3">
            <a:extLst>
              <a:ext uri="{FF2B5EF4-FFF2-40B4-BE49-F238E27FC236}">
                <a16:creationId xmlns:a16="http://schemas.microsoft.com/office/drawing/2014/main" id="{2E84F341-B1D0-B187-6FED-C094A1C18E03}"/>
              </a:ext>
            </a:extLst>
          </p:cNvPr>
          <p:cNvSpPr>
            <a:spLocks noGrp="1"/>
          </p:cNvSpPr>
          <p:nvPr>
            <p:ph type="sldNum" sz="quarter" idx="10"/>
          </p:nvPr>
        </p:nvSpPr>
        <p:spPr/>
        <p:txBody>
          <a:bodyPr/>
          <a:lstStyle/>
          <a:p>
            <a:fld id="{7D5E7315-4994-4E96-B23D-A7DDEBC27028}" type="slidenum">
              <a:rPr lang="en-US" smtClean="0"/>
              <a:t>21</a:t>
            </a:fld>
            <a:endParaRPr lang="en-US"/>
          </a:p>
        </p:txBody>
      </p:sp>
    </p:spTree>
    <p:extLst>
      <p:ext uri="{BB962C8B-B14F-4D97-AF65-F5344CB8AC3E}">
        <p14:creationId xmlns:p14="http://schemas.microsoft.com/office/powerpoint/2010/main" val="37573372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AD6CA-7A0D-9764-60E5-83C8F258A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E37DD9-0C58-345C-539F-954EBB8B51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2C195C-DD92-D613-07EC-604B3D9D21C2}"/>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What else can </a:t>
            </a:r>
            <a:r>
              <a:rPr lang="en-US" dirty="0" err="1"/>
              <a:t>ya</a:t>
            </a:r>
            <a:r>
              <a:rPr lang="en-US" dirty="0"/>
              <a:t> do?</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Ham Clock works great on RPi…in a window on your monitor, or full screen on a giant 4K TV</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Similar to </a:t>
            </a:r>
            <a:r>
              <a:rPr lang="en-US"/>
              <a:t>GeoChron</a:t>
            </a:r>
            <a:endParaRPr lang="en-US" dirty="0"/>
          </a:p>
          <a:p>
            <a:endParaRPr lang="en-US" dirty="0"/>
          </a:p>
        </p:txBody>
      </p:sp>
      <p:sp>
        <p:nvSpPr>
          <p:cNvPr id="4" name="Slide Number Placeholder 3">
            <a:extLst>
              <a:ext uri="{FF2B5EF4-FFF2-40B4-BE49-F238E27FC236}">
                <a16:creationId xmlns:a16="http://schemas.microsoft.com/office/drawing/2014/main" id="{BC44DBFD-5C64-0805-A528-8AC712D41B34}"/>
              </a:ext>
            </a:extLst>
          </p:cNvPr>
          <p:cNvSpPr>
            <a:spLocks noGrp="1"/>
          </p:cNvSpPr>
          <p:nvPr>
            <p:ph type="sldNum" sz="quarter" idx="10"/>
          </p:nvPr>
        </p:nvSpPr>
        <p:spPr/>
        <p:txBody>
          <a:bodyPr/>
          <a:lstStyle/>
          <a:p>
            <a:fld id="{7D5E7315-4994-4E96-B23D-A7DDEBC27028}" type="slidenum">
              <a:rPr lang="en-US" smtClean="0"/>
              <a:t>22</a:t>
            </a:fld>
            <a:endParaRPr lang="en-US"/>
          </a:p>
        </p:txBody>
      </p:sp>
    </p:spTree>
    <p:extLst>
      <p:ext uri="{BB962C8B-B14F-4D97-AF65-F5344CB8AC3E}">
        <p14:creationId xmlns:p14="http://schemas.microsoft.com/office/powerpoint/2010/main" val="1179762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5E7315-4994-4E96-B23D-A7DDEBC27028}" type="slidenum">
              <a:rPr lang="en-US" smtClean="0"/>
              <a:t>23</a:t>
            </a:fld>
            <a:endParaRPr lang="en-US"/>
          </a:p>
        </p:txBody>
      </p:sp>
    </p:spTree>
    <p:extLst>
      <p:ext uri="{BB962C8B-B14F-4D97-AF65-F5344CB8AC3E}">
        <p14:creationId xmlns:p14="http://schemas.microsoft.com/office/powerpoint/2010/main" val="3850372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5E7315-4994-4E96-B23D-A7DDEBC27028}" type="slidenum">
              <a:rPr lang="en-US" smtClean="0"/>
              <a:t>24</a:t>
            </a:fld>
            <a:endParaRPr lang="en-US"/>
          </a:p>
        </p:txBody>
      </p:sp>
    </p:spTree>
    <p:extLst>
      <p:ext uri="{BB962C8B-B14F-4D97-AF65-F5344CB8AC3E}">
        <p14:creationId xmlns:p14="http://schemas.microsoft.com/office/powerpoint/2010/main" val="1623826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667" y="1905001"/>
            <a:ext cx="10242551"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973666" y="4344989"/>
            <a:ext cx="10242551"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0" y="1411553"/>
            <a:ext cx="54864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411553"/>
            <a:ext cx="54864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8000" y="1757802"/>
            <a:ext cx="54864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642" y="1757802"/>
            <a:ext cx="548935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1" y="6238876"/>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963084" y="1905000"/>
            <a:ext cx="10720917"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508000" y="1412876"/>
            <a:ext cx="11176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comments" Target="../comments/commen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customXml" Target="../ink/ink6.xml"/><Relationship Id="rId3" Type="http://schemas.openxmlformats.org/officeDocument/2006/relationships/image" Target="../media/image2.png"/><Relationship Id="rId7" Type="http://schemas.openxmlformats.org/officeDocument/2006/relationships/customXml" Target="../ink/ink2.xml"/><Relationship Id="rId12" Type="http://schemas.openxmlformats.org/officeDocument/2006/relationships/image" Target="../media/image10.png"/><Relationship Id="rId2" Type="http://schemas.openxmlformats.org/officeDocument/2006/relationships/notesSlide" Target="../notesSlides/notesSlide3.xml"/><Relationship Id="rId16"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customXml" Target="../ink/ink5.xml"/><Relationship Id="rId5" Type="http://schemas.openxmlformats.org/officeDocument/2006/relationships/customXml" Target="../ink/ink1.xml"/><Relationship Id="rId15" Type="http://schemas.openxmlformats.org/officeDocument/2006/relationships/customXml" Target="../ink/ink7.xml"/><Relationship Id="rId10" Type="http://schemas.openxmlformats.org/officeDocument/2006/relationships/customXml" Target="../ink/ink4.xml"/><Relationship Id="rId4" Type="http://schemas.openxmlformats.org/officeDocument/2006/relationships/image" Target="../media/image3.png"/><Relationship Id="rId9" Type="http://schemas.openxmlformats.org/officeDocument/2006/relationships/customXml" Target="../ink/ink3.xml"/><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9.jpg"/><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3930" y="762000"/>
            <a:ext cx="10242551" cy="1523495"/>
          </a:xfrm>
        </p:spPr>
        <p:txBody>
          <a:bodyPr/>
          <a:lstStyle/>
          <a:p>
            <a:pPr algn="ctr"/>
            <a:r>
              <a:rPr lang="en-US" sz="7200" b="1" dirty="0"/>
              <a:t>What can you do with a Raspberry Pi</a:t>
            </a:r>
            <a:br>
              <a:rPr lang="en-US" sz="7200" b="1" dirty="0"/>
            </a:br>
            <a:r>
              <a:rPr lang="en-US" sz="7200" b="1" dirty="0"/>
              <a:t>for Ham Radio?</a:t>
            </a:r>
          </a:p>
        </p:txBody>
      </p:sp>
      <p:sp>
        <p:nvSpPr>
          <p:cNvPr id="3" name="Subtitle 2"/>
          <p:cNvSpPr>
            <a:spLocks noGrp="1"/>
          </p:cNvSpPr>
          <p:nvPr>
            <p:ph type="subTitle" idx="1"/>
          </p:nvPr>
        </p:nvSpPr>
        <p:spPr>
          <a:xfrm>
            <a:off x="1981200" y="4707414"/>
            <a:ext cx="7681913" cy="1293812"/>
          </a:xfrm>
        </p:spPr>
        <p:txBody>
          <a:bodyPr>
            <a:normAutofit/>
          </a:bodyPr>
          <a:lstStyle/>
          <a:p>
            <a:r>
              <a:rPr lang="en-US" dirty="0"/>
              <a:t>Randy Wilkinson</a:t>
            </a:r>
          </a:p>
          <a:p>
            <a:r>
              <a:rPr lang="en-US" dirty="0"/>
              <a:t>W4LKS </a:t>
            </a:r>
          </a:p>
          <a:p>
            <a:r>
              <a:rPr lang="en-US" sz="1800" dirty="0"/>
              <a:t>Washington Digital Radio Enthusiasts ARC</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4572000"/>
            <a:ext cx="2133600" cy="1564640"/>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is a Raspberry Pi Computer?</a:t>
            </a:r>
          </a:p>
        </p:txBody>
      </p:sp>
      <p:sp>
        <p:nvSpPr>
          <p:cNvPr id="6" name="Content Placeholder 5"/>
          <p:cNvSpPr>
            <a:spLocks noGrp="1"/>
          </p:cNvSpPr>
          <p:nvPr>
            <p:ph idx="1"/>
          </p:nvPr>
        </p:nvSpPr>
        <p:spPr>
          <a:xfrm>
            <a:off x="180474" y="998254"/>
            <a:ext cx="6677526" cy="6057043"/>
          </a:xfrm>
        </p:spPr>
        <p:txBody>
          <a:bodyPr/>
          <a:lstStyle/>
          <a:p>
            <a:r>
              <a:rPr lang="en-US" sz="2800" dirty="0"/>
              <a:t>Credit card sized single board computer</a:t>
            </a:r>
          </a:p>
          <a:p>
            <a:r>
              <a:rPr lang="en-US" sz="2800" dirty="0"/>
              <a:t>ARM Processor</a:t>
            </a:r>
          </a:p>
          <a:p>
            <a:r>
              <a:rPr lang="en-US" sz="2800" dirty="0"/>
              <a:t>Limited memory, not expandable</a:t>
            </a:r>
          </a:p>
          <a:p>
            <a:r>
              <a:rPr lang="en-US" sz="2800" dirty="0"/>
              <a:t>Low power consumption, USB cable</a:t>
            </a:r>
          </a:p>
          <a:p>
            <a:r>
              <a:rPr lang="en-US" sz="2800" dirty="0" err="1"/>
              <a:t>MicroSDHC</a:t>
            </a:r>
            <a:r>
              <a:rPr lang="en-US" sz="2800" dirty="0"/>
              <a:t> card for Hard Drive</a:t>
            </a:r>
          </a:p>
          <a:p>
            <a:r>
              <a:rPr lang="en-US" sz="2800" dirty="0"/>
              <a:t>USB ports for peripherals</a:t>
            </a:r>
          </a:p>
          <a:p>
            <a:r>
              <a:rPr lang="en-US" sz="2800" dirty="0"/>
              <a:t>HDMI port for monitor and sound</a:t>
            </a:r>
          </a:p>
          <a:p>
            <a:r>
              <a:rPr lang="en-US" sz="2800" dirty="0"/>
              <a:t>GPIO pins for external I/O</a:t>
            </a:r>
          </a:p>
          <a:p>
            <a:r>
              <a:rPr lang="en-US" sz="2800" dirty="0"/>
              <a:t>Poor Quality Sound Card</a:t>
            </a:r>
          </a:p>
          <a:p>
            <a:r>
              <a:rPr lang="en-US" sz="2800" dirty="0"/>
              <a:t>Debian derived Linux Operating </a:t>
            </a:r>
            <a:br>
              <a:rPr lang="en-US" sz="2800" dirty="0"/>
            </a:br>
            <a:r>
              <a:rPr lang="en-US" sz="2800" dirty="0"/>
              <a:t>System (usually)</a:t>
            </a:r>
          </a:p>
          <a:p>
            <a:r>
              <a:rPr lang="en-US" sz="2800" dirty="0"/>
              <a:t>List Price: $35</a:t>
            </a:r>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8480" y="750945"/>
            <a:ext cx="5833520" cy="434381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2390" y="3796690"/>
            <a:ext cx="3511219" cy="2743615"/>
          </a:xfrm>
          <a:prstGeom prst="rect">
            <a:avLst/>
          </a:prstGeom>
        </p:spPr>
      </p:pic>
    </p:spTree>
    <p:extLst>
      <p:ext uri="{BB962C8B-B14F-4D97-AF65-F5344CB8AC3E}">
        <p14:creationId xmlns:p14="http://schemas.microsoft.com/office/powerpoint/2010/main" val="399370418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models were made?</a:t>
            </a:r>
          </a:p>
        </p:txBody>
      </p:sp>
      <p:sp>
        <p:nvSpPr>
          <p:cNvPr id="6" name="Content Placeholder 5"/>
          <p:cNvSpPr>
            <a:spLocks noGrp="1"/>
          </p:cNvSpPr>
          <p:nvPr>
            <p:ph idx="1"/>
          </p:nvPr>
        </p:nvSpPr>
        <p:spPr>
          <a:xfrm>
            <a:off x="457200" y="1022154"/>
            <a:ext cx="4978400" cy="2880789"/>
          </a:xfrm>
        </p:spPr>
        <p:txBody>
          <a:bodyPr/>
          <a:lstStyle/>
          <a:p>
            <a:r>
              <a:rPr lang="en-US" dirty="0"/>
              <a:t>Original </a:t>
            </a:r>
            <a:r>
              <a:rPr lang="en-US" dirty="0" err="1"/>
              <a:t>RPi</a:t>
            </a:r>
            <a:r>
              <a:rPr lang="en-US" dirty="0"/>
              <a:t> Model B:</a:t>
            </a:r>
          </a:p>
          <a:p>
            <a:pPr lvl="1"/>
            <a:r>
              <a:rPr lang="en-US" sz="2400" dirty="0"/>
              <a:t>Released Spring 2012</a:t>
            </a:r>
          </a:p>
          <a:p>
            <a:pPr lvl="1"/>
            <a:r>
              <a:rPr lang="en-US" sz="2400" dirty="0"/>
              <a:t>700 </a:t>
            </a:r>
            <a:r>
              <a:rPr lang="en-US" sz="2400" dirty="0" err="1"/>
              <a:t>Mhz</a:t>
            </a:r>
            <a:r>
              <a:rPr lang="en-US" sz="2400" dirty="0"/>
              <a:t> single processor</a:t>
            </a:r>
          </a:p>
          <a:p>
            <a:pPr lvl="1"/>
            <a:r>
              <a:rPr lang="en-US" sz="2400" dirty="0"/>
              <a:t>256 MB RAM</a:t>
            </a:r>
          </a:p>
          <a:p>
            <a:pPr lvl="1"/>
            <a:r>
              <a:rPr lang="en-US" sz="2400" dirty="0"/>
              <a:t>SDHC card for Hard Drive</a:t>
            </a:r>
          </a:p>
          <a:p>
            <a:pPr lvl="1"/>
            <a:r>
              <a:rPr lang="en-US" sz="2400" dirty="0"/>
              <a:t>2 USB ports</a:t>
            </a:r>
          </a:p>
          <a:p>
            <a:pPr lvl="1"/>
            <a:r>
              <a:rPr lang="en-US" sz="2400" dirty="0"/>
              <a:t>100 Mbps Ethernet</a:t>
            </a:r>
          </a:p>
        </p:txBody>
      </p:sp>
      <p:sp>
        <p:nvSpPr>
          <p:cNvPr id="4" name="Content Placeholder 5"/>
          <p:cNvSpPr txBox="1">
            <a:spLocks/>
          </p:cNvSpPr>
          <p:nvPr/>
        </p:nvSpPr>
        <p:spPr>
          <a:xfrm>
            <a:off x="457200" y="3962400"/>
            <a:ext cx="4978400" cy="2880789"/>
          </a:xfrm>
          <a:prstGeom prst="rect">
            <a:avLst/>
          </a:prstGeom>
        </p:spPr>
        <p:txBody>
          <a:bodyPr vert="horz"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err="1"/>
              <a:t>RPi</a:t>
            </a:r>
            <a:r>
              <a:rPr lang="en-US" dirty="0"/>
              <a:t> Model B+:</a:t>
            </a:r>
          </a:p>
          <a:p>
            <a:pPr lvl="1"/>
            <a:r>
              <a:rPr lang="en-US" sz="2400" dirty="0"/>
              <a:t>700 </a:t>
            </a:r>
            <a:r>
              <a:rPr lang="en-US" sz="2400" dirty="0" err="1"/>
              <a:t>Mhz</a:t>
            </a:r>
            <a:r>
              <a:rPr lang="en-US" sz="2400" dirty="0"/>
              <a:t> single processor</a:t>
            </a:r>
          </a:p>
          <a:p>
            <a:pPr lvl="1"/>
            <a:r>
              <a:rPr lang="en-US" sz="2400" dirty="0"/>
              <a:t>512 MB RAM</a:t>
            </a:r>
          </a:p>
          <a:p>
            <a:pPr lvl="1"/>
            <a:r>
              <a:rPr lang="en-US" sz="2400" dirty="0"/>
              <a:t>SDHC card for Hard Drive</a:t>
            </a:r>
          </a:p>
          <a:p>
            <a:pPr lvl="1"/>
            <a:r>
              <a:rPr lang="en-US" sz="2400" dirty="0"/>
              <a:t>4 USB ports</a:t>
            </a:r>
          </a:p>
          <a:p>
            <a:pPr lvl="1"/>
            <a:r>
              <a:rPr lang="en-US" sz="2400" dirty="0"/>
              <a:t>100 Mbps Ethernet</a:t>
            </a:r>
          </a:p>
          <a:p>
            <a:pPr marL="517525" lvl="1" indent="0">
              <a:buNone/>
            </a:pPr>
            <a:endParaRPr lang="en-US" sz="2400" dirty="0"/>
          </a:p>
        </p:txBody>
      </p:sp>
      <p:sp>
        <p:nvSpPr>
          <p:cNvPr id="7" name="Content Placeholder 5"/>
          <p:cNvSpPr txBox="1">
            <a:spLocks/>
          </p:cNvSpPr>
          <p:nvPr/>
        </p:nvSpPr>
        <p:spPr>
          <a:xfrm>
            <a:off x="6096000" y="1066800"/>
            <a:ext cx="5867400" cy="2474524"/>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err="1"/>
              <a:t>RPi</a:t>
            </a:r>
            <a:r>
              <a:rPr lang="en-US" dirty="0"/>
              <a:t> 2 Model B+:</a:t>
            </a:r>
          </a:p>
          <a:p>
            <a:pPr lvl="1"/>
            <a:r>
              <a:rPr lang="en-US" sz="2400" dirty="0"/>
              <a:t>900 </a:t>
            </a:r>
            <a:r>
              <a:rPr lang="en-US" sz="2400" dirty="0" err="1"/>
              <a:t>Mhz</a:t>
            </a:r>
            <a:r>
              <a:rPr lang="en-US" sz="2400" dirty="0"/>
              <a:t> Quad Core processor</a:t>
            </a:r>
          </a:p>
          <a:p>
            <a:pPr lvl="1"/>
            <a:r>
              <a:rPr lang="en-US" sz="2400" dirty="0"/>
              <a:t>1.0 GB RAM</a:t>
            </a:r>
          </a:p>
          <a:p>
            <a:pPr lvl="1"/>
            <a:r>
              <a:rPr lang="en-US" sz="2400" dirty="0" err="1"/>
              <a:t>MicroSDHC</a:t>
            </a:r>
            <a:r>
              <a:rPr lang="en-US" sz="2400" dirty="0"/>
              <a:t> card for Hard Drive</a:t>
            </a:r>
          </a:p>
          <a:p>
            <a:pPr lvl="1"/>
            <a:r>
              <a:rPr lang="en-US" sz="2400" dirty="0"/>
              <a:t>4 USB ports</a:t>
            </a:r>
          </a:p>
          <a:p>
            <a:pPr lvl="1"/>
            <a:r>
              <a:rPr lang="en-US" sz="2400" dirty="0"/>
              <a:t>100 Mbps Ethernet</a:t>
            </a:r>
          </a:p>
        </p:txBody>
      </p:sp>
      <p:sp>
        <p:nvSpPr>
          <p:cNvPr id="9" name="Content Placeholder 5"/>
          <p:cNvSpPr txBox="1">
            <a:spLocks/>
          </p:cNvSpPr>
          <p:nvPr/>
        </p:nvSpPr>
        <p:spPr>
          <a:xfrm>
            <a:off x="6096000" y="3733800"/>
            <a:ext cx="5715000" cy="2880789"/>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err="1"/>
              <a:t>RPi</a:t>
            </a:r>
            <a:r>
              <a:rPr lang="en-US" dirty="0"/>
              <a:t> 3 Model B+:</a:t>
            </a:r>
          </a:p>
          <a:p>
            <a:pPr lvl="1"/>
            <a:r>
              <a:rPr lang="en-US" sz="2400" dirty="0"/>
              <a:t>1400 </a:t>
            </a:r>
            <a:r>
              <a:rPr lang="en-US" sz="2400" dirty="0" err="1"/>
              <a:t>Mhz</a:t>
            </a:r>
            <a:r>
              <a:rPr lang="en-US" sz="2400" dirty="0"/>
              <a:t> Quad Core processor, 64 bit</a:t>
            </a:r>
          </a:p>
          <a:p>
            <a:pPr lvl="1"/>
            <a:r>
              <a:rPr lang="en-US" sz="2400" dirty="0"/>
              <a:t>1.0 GB RAM</a:t>
            </a:r>
          </a:p>
          <a:p>
            <a:pPr lvl="1"/>
            <a:r>
              <a:rPr lang="en-US" sz="2400" dirty="0" err="1"/>
              <a:t>MicroSDHC</a:t>
            </a:r>
            <a:r>
              <a:rPr lang="en-US" sz="2400" dirty="0"/>
              <a:t> card for Hard Drive</a:t>
            </a:r>
          </a:p>
          <a:p>
            <a:pPr lvl="1"/>
            <a:r>
              <a:rPr lang="en-US" sz="2400" dirty="0"/>
              <a:t>4 USB ports</a:t>
            </a:r>
          </a:p>
          <a:p>
            <a:pPr lvl="1"/>
            <a:r>
              <a:rPr lang="en-US" sz="2400" dirty="0"/>
              <a:t>100 Mbps Ethernet</a:t>
            </a:r>
          </a:p>
          <a:p>
            <a:pPr lvl="1"/>
            <a:r>
              <a:rPr lang="en-US" sz="2400" dirty="0">
                <a:solidFill>
                  <a:schemeClr val="accent1"/>
                </a:solidFill>
              </a:rPr>
              <a:t>802.11 b/g/n </a:t>
            </a:r>
            <a:r>
              <a:rPr lang="en-US" sz="2400" dirty="0" err="1">
                <a:solidFill>
                  <a:schemeClr val="accent1"/>
                </a:solidFill>
              </a:rPr>
              <a:t>WiFi</a:t>
            </a:r>
            <a:r>
              <a:rPr lang="en-US" sz="2400" dirty="0">
                <a:solidFill>
                  <a:schemeClr val="accent1"/>
                </a:solidFill>
              </a:rPr>
              <a:t> and Bluetooth LE</a:t>
            </a:r>
          </a:p>
        </p:txBody>
      </p:sp>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91017172-AC39-BC56-C431-1EDBCC6F83AB}"/>
                  </a:ext>
                </a:extLst>
              </p14:cNvPr>
              <p14:cNvContentPartPr/>
              <p14:nvPr/>
            </p14:nvContentPartPr>
            <p14:xfrm>
              <a:off x="211434" y="936439"/>
              <a:ext cx="360" cy="360"/>
            </p14:xfrm>
          </p:contentPart>
        </mc:Choice>
        <mc:Fallback xmlns="">
          <p:pic>
            <p:nvPicPr>
              <p:cNvPr id="8" name="Ink 7">
                <a:extLst>
                  <a:ext uri="{FF2B5EF4-FFF2-40B4-BE49-F238E27FC236}">
                    <a16:creationId xmlns:a16="http://schemas.microsoft.com/office/drawing/2014/main" id="{91017172-AC39-BC56-C431-1EDBCC6F83AB}"/>
                  </a:ext>
                </a:extLst>
              </p:cNvPr>
              <p:cNvPicPr/>
              <p:nvPr/>
            </p:nvPicPr>
            <p:blipFill>
              <a:blip r:embed="rId6"/>
              <a:stretch>
                <a:fillRect/>
              </a:stretch>
            </p:blipFill>
            <p:spPr>
              <a:xfrm>
                <a:off x="205314" y="93031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46F5BE87-DA67-3C45-56A5-60F2F98B16B9}"/>
                  </a:ext>
                </a:extLst>
              </p14:cNvPr>
              <p14:cNvContentPartPr/>
              <p14:nvPr/>
            </p14:nvContentPartPr>
            <p14:xfrm>
              <a:off x="11574834" y="6440839"/>
              <a:ext cx="360" cy="4680"/>
            </p14:xfrm>
          </p:contentPart>
        </mc:Choice>
        <mc:Fallback xmlns="">
          <p:pic>
            <p:nvPicPr>
              <p:cNvPr id="10" name="Ink 9">
                <a:extLst>
                  <a:ext uri="{FF2B5EF4-FFF2-40B4-BE49-F238E27FC236}">
                    <a16:creationId xmlns:a16="http://schemas.microsoft.com/office/drawing/2014/main" id="{46F5BE87-DA67-3C45-56A5-60F2F98B16B9}"/>
                  </a:ext>
                </a:extLst>
              </p:cNvPr>
              <p:cNvPicPr/>
              <p:nvPr/>
            </p:nvPicPr>
            <p:blipFill>
              <a:blip r:embed="rId8"/>
              <a:stretch>
                <a:fillRect/>
              </a:stretch>
            </p:blipFill>
            <p:spPr>
              <a:xfrm>
                <a:off x="11568714" y="6434719"/>
                <a:ext cx="12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00E12B85-E031-7DBD-DBAC-10C3C7D07C2B}"/>
                  </a:ext>
                </a:extLst>
              </p14:cNvPr>
              <p14:cNvContentPartPr/>
              <p14:nvPr/>
            </p14:nvContentPartPr>
            <p14:xfrm>
              <a:off x="5107074" y="3355999"/>
              <a:ext cx="360" cy="360"/>
            </p14:xfrm>
          </p:contentPart>
        </mc:Choice>
        <mc:Fallback xmlns="">
          <p:pic>
            <p:nvPicPr>
              <p:cNvPr id="13" name="Ink 12">
                <a:extLst>
                  <a:ext uri="{FF2B5EF4-FFF2-40B4-BE49-F238E27FC236}">
                    <a16:creationId xmlns:a16="http://schemas.microsoft.com/office/drawing/2014/main" id="{00E12B85-E031-7DBD-DBAC-10C3C7D07C2B}"/>
                  </a:ext>
                </a:extLst>
              </p:cNvPr>
              <p:cNvPicPr/>
              <p:nvPr/>
            </p:nvPicPr>
            <p:blipFill>
              <a:blip r:embed="rId6"/>
              <a:stretch>
                <a:fillRect/>
              </a:stretch>
            </p:blipFill>
            <p:spPr>
              <a:xfrm>
                <a:off x="5100954" y="334987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C882AA85-EB68-47FB-CCDE-AC5A7DC8BCE2}"/>
                  </a:ext>
                </a:extLst>
              </p14:cNvPr>
              <p14:cNvContentPartPr/>
              <p14:nvPr/>
            </p14:nvContentPartPr>
            <p14:xfrm>
              <a:off x="-1940286" y="430279"/>
              <a:ext cx="360" cy="4680"/>
            </p14:xfrm>
          </p:contentPart>
        </mc:Choice>
        <mc:Fallback xmlns="">
          <p:pic>
            <p:nvPicPr>
              <p:cNvPr id="15" name="Ink 14">
                <a:extLst>
                  <a:ext uri="{FF2B5EF4-FFF2-40B4-BE49-F238E27FC236}">
                    <a16:creationId xmlns:a16="http://schemas.microsoft.com/office/drawing/2014/main" id="{C882AA85-EB68-47FB-CCDE-AC5A7DC8BCE2}"/>
                  </a:ext>
                </a:extLst>
              </p:cNvPr>
              <p:cNvPicPr/>
              <p:nvPr/>
            </p:nvPicPr>
            <p:blipFill>
              <a:blip r:embed="rId8"/>
              <a:stretch>
                <a:fillRect/>
              </a:stretch>
            </p:blipFill>
            <p:spPr>
              <a:xfrm>
                <a:off x="-1946406" y="424159"/>
                <a:ext cx="12600" cy="16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20" name="Ink 19">
                <a:extLst>
                  <a:ext uri="{FF2B5EF4-FFF2-40B4-BE49-F238E27FC236}">
                    <a16:creationId xmlns:a16="http://schemas.microsoft.com/office/drawing/2014/main" id="{E1838E89-FF91-3856-A695-1E8B708C3AE1}"/>
                  </a:ext>
                </a:extLst>
              </p14:cNvPr>
              <p14:cNvContentPartPr/>
              <p14:nvPr/>
            </p14:nvContentPartPr>
            <p14:xfrm>
              <a:off x="-2352846" y="1404799"/>
              <a:ext cx="360" cy="360"/>
            </p14:xfrm>
          </p:contentPart>
        </mc:Choice>
        <mc:Fallback xmlns="">
          <p:pic>
            <p:nvPicPr>
              <p:cNvPr id="20" name="Ink 19">
                <a:extLst>
                  <a:ext uri="{FF2B5EF4-FFF2-40B4-BE49-F238E27FC236}">
                    <a16:creationId xmlns:a16="http://schemas.microsoft.com/office/drawing/2014/main" id="{E1838E89-FF91-3856-A695-1E8B708C3AE1}"/>
                  </a:ext>
                </a:extLst>
              </p:cNvPr>
              <p:cNvPicPr/>
              <p:nvPr/>
            </p:nvPicPr>
            <p:blipFill>
              <a:blip r:embed="rId12"/>
              <a:stretch>
                <a:fillRect/>
              </a:stretch>
            </p:blipFill>
            <p:spPr>
              <a:xfrm>
                <a:off x="-2361846" y="139579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Ink 21">
                <a:extLst>
                  <a:ext uri="{FF2B5EF4-FFF2-40B4-BE49-F238E27FC236}">
                    <a16:creationId xmlns:a16="http://schemas.microsoft.com/office/drawing/2014/main" id="{F22A8A26-BED7-E283-E0EB-4B080A848AB2}"/>
                  </a:ext>
                </a:extLst>
              </p14:cNvPr>
              <p14:cNvContentPartPr/>
              <p14:nvPr/>
            </p14:nvContentPartPr>
            <p14:xfrm>
              <a:off x="535144" y="1371319"/>
              <a:ext cx="9936000" cy="4895640"/>
            </p14:xfrm>
          </p:contentPart>
        </mc:Choice>
        <mc:Fallback xmlns="">
          <p:pic>
            <p:nvPicPr>
              <p:cNvPr id="22" name="Ink 21">
                <a:extLst>
                  <a:ext uri="{FF2B5EF4-FFF2-40B4-BE49-F238E27FC236}">
                    <a16:creationId xmlns:a16="http://schemas.microsoft.com/office/drawing/2014/main" id="{F22A8A26-BED7-E283-E0EB-4B080A848AB2}"/>
                  </a:ext>
                </a:extLst>
              </p:cNvPr>
              <p:cNvPicPr/>
              <p:nvPr/>
            </p:nvPicPr>
            <p:blipFill>
              <a:blip r:embed="rId14"/>
              <a:stretch>
                <a:fillRect/>
              </a:stretch>
            </p:blipFill>
            <p:spPr>
              <a:xfrm>
                <a:off x="472144" y="1308319"/>
                <a:ext cx="10061640" cy="5021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6" name="Ink 25">
                <a:extLst>
                  <a:ext uri="{FF2B5EF4-FFF2-40B4-BE49-F238E27FC236}">
                    <a16:creationId xmlns:a16="http://schemas.microsoft.com/office/drawing/2014/main" id="{4AA326B9-E84B-13F8-0E1E-93D6BF697048}"/>
                  </a:ext>
                </a:extLst>
              </p14:cNvPr>
              <p14:cNvContentPartPr/>
              <p14:nvPr/>
            </p14:nvContentPartPr>
            <p14:xfrm>
              <a:off x="345424" y="1315879"/>
              <a:ext cx="10750320" cy="4683600"/>
            </p14:xfrm>
          </p:contentPart>
        </mc:Choice>
        <mc:Fallback xmlns="">
          <p:pic>
            <p:nvPicPr>
              <p:cNvPr id="26" name="Ink 25">
                <a:extLst>
                  <a:ext uri="{FF2B5EF4-FFF2-40B4-BE49-F238E27FC236}">
                    <a16:creationId xmlns:a16="http://schemas.microsoft.com/office/drawing/2014/main" id="{4AA326B9-E84B-13F8-0E1E-93D6BF697048}"/>
                  </a:ext>
                </a:extLst>
              </p:cNvPr>
              <p:cNvPicPr/>
              <p:nvPr/>
            </p:nvPicPr>
            <p:blipFill>
              <a:blip r:embed="rId16"/>
              <a:stretch>
                <a:fillRect/>
              </a:stretch>
            </p:blipFill>
            <p:spPr>
              <a:xfrm>
                <a:off x="282424" y="1252879"/>
                <a:ext cx="10875960" cy="4809240"/>
              </a:xfrm>
              <a:prstGeom prst="rect">
                <a:avLst/>
              </a:prstGeom>
            </p:spPr>
          </p:pic>
        </mc:Fallback>
      </mc:AlternateContent>
      <p:sp>
        <p:nvSpPr>
          <p:cNvPr id="27" name="Rectangle 26">
            <a:extLst>
              <a:ext uri="{FF2B5EF4-FFF2-40B4-BE49-F238E27FC236}">
                <a16:creationId xmlns:a16="http://schemas.microsoft.com/office/drawing/2014/main" id="{4B9C5F46-B49B-4C04-D25E-ACCB0561FDAA}"/>
              </a:ext>
            </a:extLst>
          </p:cNvPr>
          <p:cNvSpPr/>
          <p:nvPr/>
        </p:nvSpPr>
        <p:spPr>
          <a:xfrm>
            <a:off x="3229223" y="2967335"/>
            <a:ext cx="5733557" cy="923330"/>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lIns="91440" tIns="45720" rIns="91440" bIns="45720">
            <a:spAutoFit/>
          </a:bodyPr>
          <a:lstStyle/>
          <a:p>
            <a:pPr algn="ctr"/>
            <a:r>
              <a:rPr lang="en-US" sz="5400" b="1" dirty="0">
                <a:ln w="9525">
                  <a:solidFill>
                    <a:srgbClr val="FF0000"/>
                  </a:solidFill>
                  <a:prstDash val="solid"/>
                </a:ln>
                <a:solidFill>
                  <a:srgbClr val="FF0000"/>
                </a:solidFill>
                <a:effectLst>
                  <a:outerShdw blurRad="12700" dist="38100" dir="2700000" algn="tl" rotWithShape="0">
                    <a:schemeClr val="accent5">
                      <a:lumMod val="60000"/>
                      <a:lumOff val="40000"/>
                    </a:schemeClr>
                  </a:outerShdw>
                </a:effectLst>
              </a:rPr>
              <a:t>Not Recommended</a:t>
            </a:r>
            <a:endParaRPr lang="en-US" sz="5400" b="1" cap="none" spc="0" dirty="0">
              <a:ln w="9525">
                <a:solidFill>
                  <a:srgbClr val="FF0000"/>
                </a:solidFill>
                <a:prstDash val="solid"/>
              </a:ln>
              <a:solidFill>
                <a:srgbClr val="FF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29844298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models are made?</a:t>
            </a:r>
          </a:p>
        </p:txBody>
      </p:sp>
      <p:sp>
        <p:nvSpPr>
          <p:cNvPr id="6" name="Content Placeholder 5"/>
          <p:cNvSpPr>
            <a:spLocks noGrp="1"/>
          </p:cNvSpPr>
          <p:nvPr>
            <p:ph idx="1"/>
          </p:nvPr>
        </p:nvSpPr>
        <p:spPr>
          <a:xfrm>
            <a:off x="457200" y="1022154"/>
            <a:ext cx="4978400" cy="4690515"/>
          </a:xfrm>
        </p:spPr>
        <p:txBody>
          <a:bodyPr/>
          <a:lstStyle/>
          <a:p>
            <a:r>
              <a:rPr lang="en-US" dirty="0" err="1"/>
              <a:t>RPi</a:t>
            </a:r>
            <a:r>
              <a:rPr lang="en-US" dirty="0"/>
              <a:t> 4 Model B+:</a:t>
            </a:r>
          </a:p>
          <a:p>
            <a:pPr lvl="1"/>
            <a:r>
              <a:rPr lang="en-US" sz="2400" dirty="0"/>
              <a:t>1500 </a:t>
            </a:r>
            <a:r>
              <a:rPr lang="en-US" sz="2400" dirty="0" err="1"/>
              <a:t>Mhz</a:t>
            </a:r>
            <a:r>
              <a:rPr lang="en-US" sz="2400" dirty="0"/>
              <a:t> Quad Core processor, 64 bit</a:t>
            </a:r>
          </a:p>
          <a:p>
            <a:pPr lvl="1"/>
            <a:r>
              <a:rPr lang="en-US" sz="2400" dirty="0" err="1"/>
              <a:t>MicroSDHC</a:t>
            </a:r>
            <a:r>
              <a:rPr lang="en-US" sz="2400" dirty="0"/>
              <a:t> card for Hard Drive</a:t>
            </a:r>
          </a:p>
          <a:p>
            <a:pPr lvl="1"/>
            <a:r>
              <a:rPr lang="en-US" sz="2400" dirty="0"/>
              <a:t>4 USB ports, 2 are USB 3.0</a:t>
            </a:r>
          </a:p>
          <a:p>
            <a:pPr lvl="1"/>
            <a:r>
              <a:rPr lang="en-US" sz="2400" dirty="0"/>
              <a:t>1000 Mbps Ethernet</a:t>
            </a:r>
          </a:p>
          <a:p>
            <a:pPr lvl="1"/>
            <a:r>
              <a:rPr lang="en-US" sz="2400" dirty="0"/>
              <a:t>Dual band </a:t>
            </a:r>
            <a:r>
              <a:rPr lang="en-US" sz="2400" dirty="0" err="1"/>
              <a:t>wifi</a:t>
            </a:r>
            <a:r>
              <a:rPr lang="en-US" sz="2400" dirty="0"/>
              <a:t> + Bluetooth</a:t>
            </a:r>
          </a:p>
          <a:p>
            <a:pPr lvl="1"/>
            <a:r>
              <a:rPr lang="en-US" sz="2400" dirty="0"/>
              <a:t>2 HDMI video ports supporting up to 4k resolution</a:t>
            </a:r>
          </a:p>
          <a:p>
            <a:pPr lvl="1"/>
            <a:r>
              <a:rPr lang="en-US" sz="2400" dirty="0"/>
              <a:t>Available with 1GB RAM, 2GB RAM, 4 GB RAM, 8 GB RAM</a:t>
            </a:r>
          </a:p>
          <a:p>
            <a:pPr lvl="1"/>
            <a:r>
              <a:rPr lang="en-US" sz="2400" dirty="0"/>
              <a:t>$35 to $75</a:t>
            </a:r>
          </a:p>
        </p:txBody>
      </p:sp>
      <p:sp>
        <p:nvSpPr>
          <p:cNvPr id="7" name="Content Placeholder 5"/>
          <p:cNvSpPr txBox="1">
            <a:spLocks/>
          </p:cNvSpPr>
          <p:nvPr/>
        </p:nvSpPr>
        <p:spPr>
          <a:xfrm>
            <a:off x="6096000" y="1023775"/>
            <a:ext cx="5867400" cy="2068259"/>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RPi 5 Model B:</a:t>
            </a:r>
          </a:p>
          <a:p>
            <a:pPr lvl="1"/>
            <a:r>
              <a:rPr lang="en-US" sz="2400" dirty="0"/>
              <a:t>Similar to RPI 4, but faster</a:t>
            </a:r>
          </a:p>
          <a:p>
            <a:pPr lvl="1"/>
            <a:r>
              <a:rPr lang="en-US" sz="2400" dirty="0"/>
              <a:t>Optional super fast SSD hard drives</a:t>
            </a:r>
          </a:p>
          <a:p>
            <a:pPr lvl="1"/>
            <a:r>
              <a:rPr lang="en-US" sz="2400" dirty="0"/>
              <a:t>Up to 16GB RAM</a:t>
            </a:r>
          </a:p>
          <a:p>
            <a:pPr lvl="1"/>
            <a:r>
              <a:rPr lang="en-US" sz="2400" dirty="0"/>
              <a:t>Up to $120</a:t>
            </a:r>
          </a:p>
        </p:txBody>
      </p:sp>
      <p:pic>
        <p:nvPicPr>
          <p:cNvPr id="3" name="Picture 2" descr="A keyboard and book next to a box">
            <a:extLst>
              <a:ext uri="{FF2B5EF4-FFF2-40B4-BE49-F238E27FC236}">
                <a16:creationId xmlns:a16="http://schemas.microsoft.com/office/drawing/2014/main" id="{AAA5753F-A958-992A-6593-85590CB025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2600" y="3435227"/>
            <a:ext cx="3048000" cy="3048000"/>
          </a:xfrm>
          <a:prstGeom prst="rect">
            <a:avLst/>
          </a:prstGeom>
        </p:spPr>
      </p:pic>
      <p:sp>
        <p:nvSpPr>
          <p:cNvPr id="11" name="Content Placeholder 5">
            <a:extLst>
              <a:ext uri="{FF2B5EF4-FFF2-40B4-BE49-F238E27FC236}">
                <a16:creationId xmlns:a16="http://schemas.microsoft.com/office/drawing/2014/main" id="{BC2B51A9-1B08-5CFC-A51F-2A75927F613E}"/>
              </a:ext>
            </a:extLst>
          </p:cNvPr>
          <p:cNvSpPr txBox="1">
            <a:spLocks/>
          </p:cNvSpPr>
          <p:nvPr/>
        </p:nvSpPr>
        <p:spPr>
          <a:xfrm>
            <a:off x="8717604" y="3886200"/>
            <a:ext cx="3276600" cy="1661993"/>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RPi 500 Kit:</a:t>
            </a:r>
          </a:p>
          <a:p>
            <a:pPr lvl="1"/>
            <a:r>
              <a:rPr lang="en-US" sz="2400" dirty="0"/>
              <a:t>Just need monitor </a:t>
            </a:r>
          </a:p>
          <a:p>
            <a:pPr marL="517525" lvl="1" indent="0">
              <a:buNone/>
            </a:pPr>
            <a:r>
              <a:rPr lang="en-US" sz="2400" dirty="0"/>
              <a:t>	or TV</a:t>
            </a:r>
          </a:p>
          <a:p>
            <a:pPr lvl="1"/>
            <a:r>
              <a:rPr lang="en-US" sz="2400" dirty="0"/>
              <a:t>$120</a:t>
            </a:r>
          </a:p>
        </p:txBody>
      </p:sp>
    </p:spTree>
    <p:extLst>
      <p:ext uri="{BB962C8B-B14F-4D97-AF65-F5344CB8AC3E}">
        <p14:creationId xmlns:p14="http://schemas.microsoft.com/office/powerpoint/2010/main" val="428230846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 Software</a:t>
            </a:r>
          </a:p>
        </p:txBody>
      </p:sp>
      <p:sp>
        <p:nvSpPr>
          <p:cNvPr id="3" name="Content Placeholder 2"/>
          <p:cNvSpPr>
            <a:spLocks noGrp="1"/>
          </p:cNvSpPr>
          <p:nvPr>
            <p:ph idx="1"/>
          </p:nvPr>
        </p:nvSpPr>
        <p:spPr>
          <a:xfrm>
            <a:off x="508000" y="1219200"/>
            <a:ext cx="11176000" cy="6334042"/>
          </a:xfrm>
        </p:spPr>
        <p:txBody>
          <a:bodyPr/>
          <a:lstStyle/>
          <a:p>
            <a:r>
              <a:rPr lang="en-US" dirty="0"/>
              <a:t>Debian Linux – Raspberry Pi OS</a:t>
            </a:r>
          </a:p>
          <a:p>
            <a:pPr lvl="1"/>
            <a:r>
              <a:rPr lang="en-US" dirty="0"/>
              <a:t>Latest Linux kernel and OS components</a:t>
            </a:r>
          </a:p>
          <a:p>
            <a:pPr lvl="1"/>
            <a:r>
              <a:rPr lang="en-US" dirty="0"/>
              <a:t>Current version is based on Debian Bookworm (supports RPi5)</a:t>
            </a:r>
          </a:p>
          <a:p>
            <a:pPr lvl="1"/>
            <a:r>
              <a:rPr lang="en-US" dirty="0"/>
              <a:t>On-Line repositories of thousands of software packages</a:t>
            </a:r>
          </a:p>
          <a:p>
            <a:pPr lvl="1"/>
            <a:r>
              <a:rPr lang="en-US" dirty="0"/>
              <a:t>Available programs are easily installed</a:t>
            </a:r>
          </a:p>
          <a:p>
            <a:pPr lvl="1"/>
            <a:r>
              <a:rPr lang="en-US" dirty="0"/>
              <a:t>Aptitude manages software installation</a:t>
            </a:r>
          </a:p>
          <a:p>
            <a:pPr lvl="1"/>
            <a:r>
              <a:rPr lang="en-US" dirty="0"/>
              <a:t>Other programs through 3</a:t>
            </a:r>
            <a:r>
              <a:rPr lang="en-US" baseline="30000" dirty="0"/>
              <a:t>rd</a:t>
            </a:r>
            <a:r>
              <a:rPr lang="en-US" dirty="0"/>
              <a:t> party repositories and .DEB files</a:t>
            </a:r>
          </a:p>
          <a:p>
            <a:pPr lvl="1"/>
            <a:r>
              <a:rPr lang="en-US" dirty="0"/>
              <a:t>Downloadable as bootable image</a:t>
            </a:r>
          </a:p>
          <a:p>
            <a:r>
              <a:rPr lang="en-US" dirty="0"/>
              <a:t>Dragon OS</a:t>
            </a:r>
          </a:p>
          <a:p>
            <a:pPr lvl="1"/>
            <a:r>
              <a:rPr lang="en-US" dirty="0"/>
              <a:t>Based on latest Ubuntu Linux</a:t>
            </a:r>
          </a:p>
          <a:p>
            <a:pPr lvl="1"/>
            <a:r>
              <a:rPr lang="en-US" dirty="0"/>
              <a:t>Purpose built for SDR radios and ham software</a:t>
            </a:r>
          </a:p>
          <a:p>
            <a:endParaRPr lang="en-US" dirty="0"/>
          </a:p>
          <a:p>
            <a:endParaRPr lang="en-US" dirty="0"/>
          </a:p>
        </p:txBody>
      </p:sp>
    </p:spTree>
    <p:extLst>
      <p:ext uri="{BB962C8B-B14F-4D97-AF65-F5344CB8AC3E}">
        <p14:creationId xmlns:p14="http://schemas.microsoft.com/office/powerpoint/2010/main" val="375268105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Ham Radio Applications	</a:t>
            </a:r>
          </a:p>
        </p:txBody>
      </p:sp>
      <p:sp>
        <p:nvSpPr>
          <p:cNvPr id="3" name="Content Placeholder 2"/>
          <p:cNvSpPr>
            <a:spLocks noGrp="1"/>
          </p:cNvSpPr>
          <p:nvPr>
            <p:ph idx="1"/>
          </p:nvPr>
        </p:nvSpPr>
        <p:spPr>
          <a:xfrm>
            <a:off x="508000" y="1412875"/>
            <a:ext cx="11176000" cy="4382738"/>
          </a:xfrm>
        </p:spPr>
        <p:txBody>
          <a:bodyPr numCol="2"/>
          <a:lstStyle/>
          <a:p>
            <a:r>
              <a:rPr lang="en-US" dirty="0"/>
              <a:t>Digital Voice Hotspot</a:t>
            </a:r>
            <a:br>
              <a:rPr lang="en-US" dirty="0"/>
            </a:br>
            <a:br>
              <a:rPr lang="en-US" dirty="0"/>
            </a:br>
            <a:br>
              <a:rPr lang="en-US" dirty="0"/>
            </a:br>
            <a:br>
              <a:rPr lang="en-US" dirty="0"/>
            </a:br>
            <a:endParaRPr lang="en-US" dirty="0"/>
          </a:p>
          <a:p>
            <a:r>
              <a:rPr lang="en-US" dirty="0"/>
              <a:t>Digital Voice AMBE Dongle </a:t>
            </a:r>
          </a:p>
          <a:p>
            <a:r>
              <a:rPr lang="en-US" dirty="0"/>
              <a:t>AMBE Server</a:t>
            </a:r>
          </a:p>
          <a:p>
            <a:r>
              <a:rPr lang="en-US" dirty="0"/>
              <a:t>D-RATS</a:t>
            </a:r>
          </a:p>
          <a:p>
            <a:r>
              <a:rPr lang="en-US" dirty="0"/>
              <a:t>Repeater Controller</a:t>
            </a:r>
          </a:p>
          <a:p>
            <a:r>
              <a:rPr lang="en-US" dirty="0"/>
              <a:t>IRLP node</a:t>
            </a:r>
          </a:p>
          <a:p>
            <a:r>
              <a:rPr lang="en-US" dirty="0"/>
              <a:t>Packet Radio / APRS</a:t>
            </a:r>
          </a:p>
          <a:p>
            <a:r>
              <a:rPr lang="en-US" dirty="0"/>
              <a:t>Rig control</a:t>
            </a:r>
          </a:p>
          <a:p>
            <a:r>
              <a:rPr lang="en-US" dirty="0"/>
              <a:t>CHIRP</a:t>
            </a:r>
          </a:p>
          <a:p>
            <a:r>
              <a:rPr lang="en-US" dirty="0"/>
              <a:t>Software Defined Radio-YES!</a:t>
            </a:r>
          </a:p>
          <a:p>
            <a:r>
              <a:rPr lang="en-US" dirty="0"/>
              <a:t>But wait…there’s more</a:t>
            </a:r>
          </a:p>
          <a:p>
            <a:endParaRPr lang="en-US" dirty="0"/>
          </a:p>
          <a:p>
            <a:endParaRPr lang="en-US" dirty="0"/>
          </a:p>
        </p:txBody>
      </p:sp>
      <p:sp>
        <p:nvSpPr>
          <p:cNvPr id="4" name="TextBox 3">
            <a:extLst>
              <a:ext uri="{FF2B5EF4-FFF2-40B4-BE49-F238E27FC236}">
                <a16:creationId xmlns:a16="http://schemas.microsoft.com/office/drawing/2014/main" id="{7003CDAC-86FB-4EBB-A37E-143AAF6AEFB6}"/>
              </a:ext>
            </a:extLst>
          </p:cNvPr>
          <p:cNvSpPr txBox="1"/>
          <p:nvPr/>
        </p:nvSpPr>
        <p:spPr>
          <a:xfrm>
            <a:off x="609600" y="1781866"/>
            <a:ext cx="1981200" cy="2031325"/>
          </a:xfrm>
          <a:prstGeom prst="rect">
            <a:avLst/>
          </a:prstGeom>
          <a:noFill/>
        </p:spPr>
        <p:txBody>
          <a:bodyPr wrap="square" rtlCol="0">
            <a:spAutoFit/>
          </a:bodyPr>
          <a:lstStyle/>
          <a:p>
            <a:pPr marL="742950" lvl="1" indent="-285750">
              <a:buFont typeface="Arial" panose="020B0604020202020204" pitchFamily="34" charset="0"/>
              <a:buChar char="•"/>
            </a:pPr>
            <a:r>
              <a:rPr lang="en-US" dirty="0"/>
              <a:t>D-STAR</a:t>
            </a:r>
          </a:p>
          <a:p>
            <a:pPr marL="742950" lvl="1" indent="-285750">
              <a:buFont typeface="Arial" panose="020B0604020202020204" pitchFamily="34" charset="0"/>
              <a:buChar char="•"/>
            </a:pPr>
            <a:r>
              <a:rPr lang="en-US" dirty="0"/>
              <a:t>DMR</a:t>
            </a:r>
          </a:p>
          <a:p>
            <a:pPr marL="742950" lvl="1" indent="-285750">
              <a:buFont typeface="Arial" panose="020B0604020202020204" pitchFamily="34" charset="0"/>
              <a:buChar char="•"/>
            </a:pPr>
            <a:r>
              <a:rPr lang="en-US" dirty="0"/>
              <a:t>Fusion</a:t>
            </a:r>
          </a:p>
          <a:p>
            <a:pPr marL="742950" lvl="1" indent="-285750">
              <a:buFont typeface="Arial" panose="020B0604020202020204" pitchFamily="34" charset="0"/>
              <a:buChar char="•"/>
            </a:pPr>
            <a:r>
              <a:rPr lang="en-US" dirty="0"/>
              <a:t>P25</a:t>
            </a:r>
          </a:p>
          <a:p>
            <a:pPr marL="742950" lvl="1" indent="-285750">
              <a:buFont typeface="Arial" panose="020B0604020202020204" pitchFamily="34" charset="0"/>
              <a:buChar char="•"/>
            </a:pPr>
            <a:r>
              <a:rPr lang="en-US" dirty="0"/>
              <a:t>NXDN</a:t>
            </a:r>
          </a:p>
          <a:p>
            <a:pPr marL="742950" lvl="1" indent="-285750">
              <a:buFont typeface="Arial" panose="020B0604020202020204" pitchFamily="34" charset="0"/>
              <a:buChar char="•"/>
            </a:pPr>
            <a:r>
              <a:rPr lang="en-US" dirty="0"/>
              <a:t>M17</a:t>
            </a:r>
          </a:p>
          <a:p>
            <a:pPr marL="742950" lvl="1" indent="-285750">
              <a:buFont typeface="Arial" panose="020B0604020202020204" pitchFamily="34" charset="0"/>
              <a:buChar char="•"/>
            </a:pPr>
            <a:r>
              <a:rPr lang="en-US" dirty="0"/>
              <a:t>POCSAG</a:t>
            </a:r>
          </a:p>
        </p:txBody>
      </p:sp>
    </p:spTree>
    <p:extLst>
      <p:ext uri="{BB962C8B-B14F-4D97-AF65-F5344CB8AC3E}">
        <p14:creationId xmlns:p14="http://schemas.microsoft.com/office/powerpoint/2010/main" val="245409595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30189"/>
            <a:ext cx="11176000" cy="664797"/>
          </a:xfrm>
        </p:spPr>
        <p:txBody>
          <a:bodyPr/>
          <a:lstStyle/>
          <a:p>
            <a:r>
              <a:rPr lang="en-US" dirty="0"/>
              <a:t>Digital Voice Hotspot - Hardware</a:t>
            </a:r>
          </a:p>
        </p:txBody>
      </p:sp>
      <p:sp>
        <p:nvSpPr>
          <p:cNvPr id="3" name="Content Placeholder 2"/>
          <p:cNvSpPr>
            <a:spLocks noGrp="1"/>
          </p:cNvSpPr>
          <p:nvPr>
            <p:ph idx="1"/>
          </p:nvPr>
        </p:nvSpPr>
        <p:spPr>
          <a:xfrm>
            <a:off x="508000" y="1412875"/>
            <a:ext cx="11176000" cy="5047536"/>
          </a:xfrm>
        </p:spPr>
        <p:txBody>
          <a:bodyPr/>
          <a:lstStyle/>
          <a:p>
            <a:r>
              <a:rPr lang="en-US" dirty="0" err="1"/>
              <a:t>RPi</a:t>
            </a:r>
            <a:r>
              <a:rPr lang="en-US" dirty="0"/>
              <a:t> Computer with:</a:t>
            </a:r>
          </a:p>
          <a:p>
            <a:pPr lvl="1"/>
            <a:r>
              <a:rPr lang="en-US" dirty="0"/>
              <a:t>DVAP (MMDVM software)</a:t>
            </a:r>
          </a:p>
          <a:p>
            <a:pPr lvl="1"/>
            <a:r>
              <a:rPr lang="en-US" dirty="0" err="1"/>
              <a:t>DVMega</a:t>
            </a:r>
            <a:r>
              <a:rPr lang="en-US" dirty="0"/>
              <a:t> (MMDVM software)</a:t>
            </a:r>
          </a:p>
          <a:p>
            <a:pPr lvl="1"/>
            <a:r>
              <a:rPr lang="en-US" dirty="0"/>
              <a:t>MMDVM HAT (Simplex or Duplex)</a:t>
            </a:r>
          </a:p>
          <a:p>
            <a:pPr lvl="1"/>
            <a:r>
              <a:rPr lang="en-US" dirty="0" err="1"/>
              <a:t>ZUMSpot</a:t>
            </a:r>
            <a:r>
              <a:rPr lang="en-US" dirty="0"/>
              <a:t>/</a:t>
            </a:r>
            <a:r>
              <a:rPr lang="en-US" dirty="0" err="1"/>
              <a:t>JumboSpot</a:t>
            </a:r>
            <a:r>
              <a:rPr lang="en-US" dirty="0"/>
              <a:t> (MMDVM software)</a:t>
            </a:r>
          </a:p>
          <a:p>
            <a:r>
              <a:rPr lang="en-US" dirty="0"/>
              <a:t>On-Board low power radio transceiver, 10 </a:t>
            </a:r>
            <a:r>
              <a:rPr lang="en-US" dirty="0" err="1"/>
              <a:t>mW</a:t>
            </a:r>
            <a:endParaRPr lang="en-US" dirty="0"/>
          </a:p>
          <a:p>
            <a:r>
              <a:rPr lang="en-US" dirty="0"/>
              <a:t>Use with your DV transceiver</a:t>
            </a:r>
          </a:p>
          <a:p>
            <a:r>
              <a:rPr lang="en-US" dirty="0"/>
              <a:t>Create your own DV mini-repeater, simplex</a:t>
            </a:r>
          </a:p>
          <a:p>
            <a:r>
              <a:rPr lang="en-US" dirty="0"/>
              <a:t>Connect to any repeater or gateway through </a:t>
            </a:r>
          </a:p>
          <a:p>
            <a:pPr marL="0" indent="0">
              <a:buNone/>
            </a:pPr>
            <a:r>
              <a:rPr lang="en-US" dirty="0"/>
              <a:t>	your home Internet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799" y="413646"/>
            <a:ext cx="2133600" cy="196153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07657" y="773633"/>
            <a:ext cx="2441085" cy="149638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9000" y="2076096"/>
            <a:ext cx="3962400" cy="1434823"/>
          </a:xfrm>
          <a:prstGeom prst="rect">
            <a:avLst/>
          </a:prstGeom>
        </p:spPr>
      </p:pic>
      <p:sp>
        <p:nvSpPr>
          <p:cNvPr id="6" name="TextBox 5">
            <a:extLst>
              <a:ext uri="{FF2B5EF4-FFF2-40B4-BE49-F238E27FC236}">
                <a16:creationId xmlns:a16="http://schemas.microsoft.com/office/drawing/2014/main" id="{77C3E4B6-8ADE-46C5-AD74-EA664DACDFF5}"/>
              </a:ext>
            </a:extLst>
          </p:cNvPr>
          <p:cNvSpPr txBox="1"/>
          <p:nvPr/>
        </p:nvSpPr>
        <p:spPr>
          <a:xfrm>
            <a:off x="6937411" y="1779480"/>
            <a:ext cx="1669976" cy="369332"/>
          </a:xfrm>
          <a:prstGeom prst="rect">
            <a:avLst/>
          </a:prstGeom>
          <a:noFill/>
        </p:spPr>
        <p:txBody>
          <a:bodyPr wrap="square" rtlCol="0">
            <a:spAutoFit/>
          </a:bodyPr>
          <a:lstStyle/>
          <a:p>
            <a:r>
              <a:rPr lang="en-US"/>
              <a:t>Original DVAP</a:t>
            </a:r>
            <a:endParaRPr lang="en-US" dirty="0"/>
          </a:p>
        </p:txBody>
      </p:sp>
      <p:sp>
        <p:nvSpPr>
          <p:cNvPr id="10" name="TextBox 9">
            <a:extLst>
              <a:ext uri="{FF2B5EF4-FFF2-40B4-BE49-F238E27FC236}">
                <a16:creationId xmlns:a16="http://schemas.microsoft.com/office/drawing/2014/main" id="{EDB99849-9EBC-4D40-9233-8A6F8E68DF2C}"/>
              </a:ext>
            </a:extLst>
          </p:cNvPr>
          <p:cNvSpPr txBox="1"/>
          <p:nvPr/>
        </p:nvSpPr>
        <p:spPr>
          <a:xfrm>
            <a:off x="10255324" y="773633"/>
            <a:ext cx="1796304" cy="369332"/>
          </a:xfrm>
          <a:prstGeom prst="rect">
            <a:avLst/>
          </a:prstGeom>
          <a:noFill/>
        </p:spPr>
        <p:txBody>
          <a:bodyPr wrap="square" rtlCol="0">
            <a:spAutoFit/>
          </a:bodyPr>
          <a:lstStyle/>
          <a:p>
            <a:r>
              <a:rPr lang="en-US" dirty="0" err="1"/>
              <a:t>DVMega</a:t>
            </a:r>
            <a:r>
              <a:rPr lang="en-US" dirty="0"/>
              <a:t> </a:t>
            </a:r>
            <a:r>
              <a:rPr lang="en-US" dirty="0" err="1"/>
              <a:t>RPi</a:t>
            </a:r>
            <a:r>
              <a:rPr lang="en-US" dirty="0"/>
              <a:t> HAT</a:t>
            </a:r>
          </a:p>
        </p:txBody>
      </p:sp>
      <p:sp>
        <p:nvSpPr>
          <p:cNvPr id="11" name="TextBox 10">
            <a:extLst>
              <a:ext uri="{FF2B5EF4-FFF2-40B4-BE49-F238E27FC236}">
                <a16:creationId xmlns:a16="http://schemas.microsoft.com/office/drawing/2014/main" id="{C65FB6FF-DD58-4C4F-B433-EB706DD917F4}"/>
              </a:ext>
            </a:extLst>
          </p:cNvPr>
          <p:cNvSpPr txBox="1"/>
          <p:nvPr/>
        </p:nvSpPr>
        <p:spPr>
          <a:xfrm>
            <a:off x="7848600" y="3244334"/>
            <a:ext cx="1669976" cy="369332"/>
          </a:xfrm>
          <a:prstGeom prst="rect">
            <a:avLst/>
          </a:prstGeom>
          <a:noFill/>
        </p:spPr>
        <p:txBody>
          <a:bodyPr wrap="square" rtlCol="0">
            <a:spAutoFit/>
          </a:bodyPr>
          <a:lstStyle/>
          <a:p>
            <a:r>
              <a:rPr lang="en-US" dirty="0"/>
              <a:t>DV4Mini</a:t>
            </a:r>
          </a:p>
        </p:txBody>
      </p:sp>
      <p:sp>
        <p:nvSpPr>
          <p:cNvPr id="12" name="TextBox 11">
            <a:extLst>
              <a:ext uri="{FF2B5EF4-FFF2-40B4-BE49-F238E27FC236}">
                <a16:creationId xmlns:a16="http://schemas.microsoft.com/office/drawing/2014/main" id="{130644B6-4F6F-4DE3-9C55-2E25AD0DB94B}"/>
              </a:ext>
            </a:extLst>
          </p:cNvPr>
          <p:cNvSpPr txBox="1"/>
          <p:nvPr/>
        </p:nvSpPr>
        <p:spPr>
          <a:xfrm>
            <a:off x="10202651" y="5589147"/>
            <a:ext cx="1669976" cy="369332"/>
          </a:xfrm>
          <a:prstGeom prst="rect">
            <a:avLst/>
          </a:prstGeom>
          <a:noFill/>
        </p:spPr>
        <p:txBody>
          <a:bodyPr wrap="square" rtlCol="0">
            <a:spAutoFit/>
          </a:bodyPr>
          <a:lstStyle/>
          <a:p>
            <a:r>
              <a:rPr lang="en-US" dirty="0" err="1"/>
              <a:t>ZUMSpot</a:t>
            </a:r>
            <a:endParaRPr lang="en-US" dirty="0"/>
          </a:p>
        </p:txBody>
      </p:sp>
      <p:pic>
        <p:nvPicPr>
          <p:cNvPr id="4" name="Picture 3"/>
          <p:cNvPicPr>
            <a:picLocks noChangeAspect="1"/>
          </p:cNvPicPr>
          <p:nvPr/>
        </p:nvPicPr>
        <p:blipFill>
          <a:blip r:embed="rId6"/>
          <a:stretch>
            <a:fillRect/>
          </a:stretch>
        </p:blipFill>
        <p:spPr>
          <a:xfrm>
            <a:off x="9013253" y="3303147"/>
            <a:ext cx="3048000" cy="2286000"/>
          </a:xfrm>
          <a:prstGeom prst="rect">
            <a:avLst/>
          </a:prstGeom>
        </p:spPr>
      </p:pic>
    </p:spTree>
    <p:extLst>
      <p:ext uri="{BB962C8B-B14F-4D97-AF65-F5344CB8AC3E}">
        <p14:creationId xmlns:p14="http://schemas.microsoft.com/office/powerpoint/2010/main" val="413306588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A62E-CE80-483A-A578-6D0F0A6235D5}"/>
              </a:ext>
            </a:extLst>
          </p:cNvPr>
          <p:cNvSpPr>
            <a:spLocks noGrp="1"/>
          </p:cNvSpPr>
          <p:nvPr>
            <p:ph type="title"/>
          </p:nvPr>
        </p:nvSpPr>
        <p:spPr/>
        <p:txBody>
          <a:bodyPr/>
          <a:lstStyle/>
          <a:p>
            <a:r>
              <a:rPr lang="en-US" dirty="0" err="1"/>
              <a:t>ZUMSpot</a:t>
            </a:r>
            <a:r>
              <a:rPr lang="en-US" dirty="0"/>
              <a:t> / MMDVM DV Hotspot - Hardware</a:t>
            </a:r>
          </a:p>
        </p:txBody>
      </p:sp>
      <p:sp>
        <p:nvSpPr>
          <p:cNvPr id="3" name="Content Placeholder 2">
            <a:extLst>
              <a:ext uri="{FF2B5EF4-FFF2-40B4-BE49-F238E27FC236}">
                <a16:creationId xmlns:a16="http://schemas.microsoft.com/office/drawing/2014/main" id="{DAB1E6EE-A87E-4CB5-B125-CB1CFD57C9AF}"/>
              </a:ext>
            </a:extLst>
          </p:cNvPr>
          <p:cNvSpPr>
            <a:spLocks noGrp="1"/>
          </p:cNvSpPr>
          <p:nvPr>
            <p:ph idx="1"/>
          </p:nvPr>
        </p:nvSpPr>
        <p:spPr>
          <a:xfrm>
            <a:off x="508000" y="1181210"/>
            <a:ext cx="11176000" cy="2511457"/>
          </a:xfrm>
        </p:spPr>
        <p:txBody>
          <a:bodyPr/>
          <a:lstStyle/>
          <a:p>
            <a:r>
              <a:rPr lang="en-US" dirty="0"/>
              <a:t>Raspberry Pi with </a:t>
            </a:r>
            <a:r>
              <a:rPr lang="en-US" dirty="0" err="1"/>
              <a:t>ZUMSpot</a:t>
            </a:r>
            <a:r>
              <a:rPr lang="en-US" dirty="0"/>
              <a:t> Radio Board</a:t>
            </a:r>
          </a:p>
          <a:p>
            <a:r>
              <a:rPr lang="en-US" dirty="0"/>
              <a:t>Newer boards: MMDVM_HS_HAT</a:t>
            </a:r>
          </a:p>
          <a:p>
            <a:r>
              <a:rPr lang="en-US" dirty="0"/>
              <a:t>All work with Pi-Star Software</a:t>
            </a:r>
          </a:p>
          <a:p>
            <a:r>
              <a:rPr lang="en-US" dirty="0"/>
              <a:t>Most use STM32 microcontrollers and </a:t>
            </a:r>
            <a:br>
              <a:rPr lang="en-US" dirty="0"/>
            </a:br>
            <a:r>
              <a:rPr lang="en-US" dirty="0"/>
              <a:t>Analog Devices ADF7021 radio chips</a:t>
            </a:r>
          </a:p>
        </p:txBody>
      </p:sp>
      <p:pic>
        <p:nvPicPr>
          <p:cNvPr id="5" name="Picture 4">
            <a:extLst>
              <a:ext uri="{FF2B5EF4-FFF2-40B4-BE49-F238E27FC236}">
                <a16:creationId xmlns:a16="http://schemas.microsoft.com/office/drawing/2014/main" id="{DD87B6EC-73E8-4C14-B9CD-ABBAE500A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2" y="3978891"/>
            <a:ext cx="3048000" cy="2286000"/>
          </a:xfrm>
          <a:prstGeom prst="rect">
            <a:avLst/>
          </a:prstGeom>
        </p:spPr>
      </p:pic>
      <p:pic>
        <p:nvPicPr>
          <p:cNvPr id="7" name="Picture 6">
            <a:extLst>
              <a:ext uri="{FF2B5EF4-FFF2-40B4-BE49-F238E27FC236}">
                <a16:creationId xmlns:a16="http://schemas.microsoft.com/office/drawing/2014/main" id="{F21BBE48-D26D-496D-AA1B-FCEA1C3995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3978891"/>
            <a:ext cx="3048000" cy="2286000"/>
          </a:xfrm>
          <a:prstGeom prst="rect">
            <a:avLst/>
          </a:prstGeom>
        </p:spPr>
      </p:pic>
      <p:pic>
        <p:nvPicPr>
          <p:cNvPr id="9" name="Picture 8">
            <a:extLst>
              <a:ext uri="{FF2B5EF4-FFF2-40B4-BE49-F238E27FC236}">
                <a16:creationId xmlns:a16="http://schemas.microsoft.com/office/drawing/2014/main" id="{41BA3C4B-D3E6-476E-8B75-AA235C1CD4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48600" y="2057400"/>
            <a:ext cx="4038600" cy="4038600"/>
          </a:xfrm>
          <a:prstGeom prst="rect">
            <a:avLst/>
          </a:prstGeom>
        </p:spPr>
      </p:pic>
      <p:sp>
        <p:nvSpPr>
          <p:cNvPr id="10" name="TextBox 9">
            <a:extLst>
              <a:ext uri="{FF2B5EF4-FFF2-40B4-BE49-F238E27FC236}">
                <a16:creationId xmlns:a16="http://schemas.microsoft.com/office/drawing/2014/main" id="{396EAB8D-A219-43B9-8CD9-ED090EC95556}"/>
              </a:ext>
            </a:extLst>
          </p:cNvPr>
          <p:cNvSpPr txBox="1"/>
          <p:nvPr/>
        </p:nvSpPr>
        <p:spPr>
          <a:xfrm>
            <a:off x="752168" y="6319450"/>
            <a:ext cx="3337067" cy="369332"/>
          </a:xfrm>
          <a:prstGeom prst="rect">
            <a:avLst/>
          </a:prstGeom>
          <a:noFill/>
        </p:spPr>
        <p:txBody>
          <a:bodyPr wrap="none" rtlCol="0">
            <a:spAutoFit/>
          </a:bodyPr>
          <a:lstStyle/>
          <a:p>
            <a:r>
              <a:rPr lang="en-US" dirty="0"/>
              <a:t>RPi Zero 2W with </a:t>
            </a:r>
            <a:r>
              <a:rPr lang="en-US" dirty="0" err="1"/>
              <a:t>ZUMSpot</a:t>
            </a:r>
            <a:r>
              <a:rPr lang="en-US" dirty="0"/>
              <a:t> Board</a:t>
            </a:r>
          </a:p>
        </p:txBody>
      </p:sp>
      <p:sp>
        <p:nvSpPr>
          <p:cNvPr id="11" name="TextBox 10">
            <a:extLst>
              <a:ext uri="{FF2B5EF4-FFF2-40B4-BE49-F238E27FC236}">
                <a16:creationId xmlns:a16="http://schemas.microsoft.com/office/drawing/2014/main" id="{6CC80DBD-E9F1-4C55-A7FB-74501AEE0A71}"/>
              </a:ext>
            </a:extLst>
          </p:cNvPr>
          <p:cNvSpPr txBox="1"/>
          <p:nvPr/>
        </p:nvSpPr>
        <p:spPr>
          <a:xfrm>
            <a:off x="4948084" y="6319450"/>
            <a:ext cx="1494320" cy="369332"/>
          </a:xfrm>
          <a:prstGeom prst="rect">
            <a:avLst/>
          </a:prstGeom>
          <a:noFill/>
        </p:spPr>
        <p:txBody>
          <a:bodyPr wrap="none" rtlCol="0">
            <a:spAutoFit/>
          </a:bodyPr>
          <a:lstStyle/>
          <a:p>
            <a:r>
              <a:rPr lang="en-US" dirty="0" err="1"/>
              <a:t>ZUMSpot</a:t>
            </a:r>
            <a:r>
              <a:rPr lang="en-US" dirty="0"/>
              <a:t> USB</a:t>
            </a:r>
          </a:p>
        </p:txBody>
      </p:sp>
      <p:sp>
        <p:nvSpPr>
          <p:cNvPr id="12" name="TextBox 11">
            <a:extLst>
              <a:ext uri="{FF2B5EF4-FFF2-40B4-BE49-F238E27FC236}">
                <a16:creationId xmlns:a16="http://schemas.microsoft.com/office/drawing/2014/main" id="{DC7D7B22-830A-42B5-808C-0F8907BAA640}"/>
              </a:ext>
            </a:extLst>
          </p:cNvPr>
          <p:cNvSpPr txBox="1"/>
          <p:nvPr/>
        </p:nvSpPr>
        <p:spPr>
          <a:xfrm>
            <a:off x="7848600" y="6112661"/>
            <a:ext cx="3916457" cy="369332"/>
          </a:xfrm>
          <a:prstGeom prst="rect">
            <a:avLst/>
          </a:prstGeom>
          <a:noFill/>
        </p:spPr>
        <p:txBody>
          <a:bodyPr wrap="none" rtlCol="0">
            <a:spAutoFit/>
          </a:bodyPr>
          <a:lstStyle/>
          <a:p>
            <a:r>
              <a:rPr lang="en-US" dirty="0" err="1"/>
              <a:t>JumboSpot</a:t>
            </a:r>
            <a:r>
              <a:rPr lang="en-US" dirty="0"/>
              <a:t> - Chinese Clone of </a:t>
            </a:r>
            <a:r>
              <a:rPr lang="en-US" dirty="0" err="1"/>
              <a:t>ZUMSpot</a:t>
            </a:r>
            <a:endParaRPr lang="en-US" dirty="0"/>
          </a:p>
        </p:txBody>
      </p:sp>
    </p:spTree>
    <p:extLst>
      <p:ext uri="{BB962C8B-B14F-4D97-AF65-F5344CB8AC3E}">
        <p14:creationId xmlns:p14="http://schemas.microsoft.com/office/powerpoint/2010/main" val="166036271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Digital Voice Hotspot - Software</a:t>
            </a:r>
          </a:p>
        </p:txBody>
      </p:sp>
      <p:sp>
        <p:nvSpPr>
          <p:cNvPr id="3" name="Content Placeholder 2"/>
          <p:cNvSpPr>
            <a:spLocks noGrp="1"/>
          </p:cNvSpPr>
          <p:nvPr>
            <p:ph idx="1"/>
          </p:nvPr>
        </p:nvSpPr>
        <p:spPr>
          <a:xfrm>
            <a:off x="508000" y="1412875"/>
            <a:ext cx="11176000" cy="5453801"/>
          </a:xfrm>
        </p:spPr>
        <p:txBody>
          <a:bodyPr/>
          <a:lstStyle/>
          <a:p>
            <a:r>
              <a:rPr lang="en-US" dirty="0"/>
              <a:t>Pi-Star Software from Andy Taylor – MW0MWZ</a:t>
            </a:r>
          </a:p>
          <a:p>
            <a:pPr lvl="1"/>
            <a:r>
              <a:rPr lang="en-US" dirty="0"/>
              <a:t>Image for Raspberry Pi SDHC Card</a:t>
            </a:r>
          </a:p>
          <a:p>
            <a:pPr lvl="2"/>
            <a:r>
              <a:rPr lang="en-US" dirty="0"/>
              <a:t>Easy setup.  Up and running in 30 minutes.</a:t>
            </a:r>
          </a:p>
          <a:p>
            <a:pPr lvl="1"/>
            <a:r>
              <a:rPr lang="en-US" dirty="0"/>
              <a:t>MMDVM Software from G4KLX</a:t>
            </a:r>
          </a:p>
          <a:p>
            <a:pPr lvl="2"/>
            <a:r>
              <a:rPr lang="en-US" dirty="0"/>
              <a:t>Provides all the popular DV formats</a:t>
            </a:r>
          </a:p>
          <a:p>
            <a:pPr lvl="1"/>
            <a:r>
              <a:rPr lang="en-US" dirty="0"/>
              <a:t>Wide support for hotspot hardware</a:t>
            </a:r>
          </a:p>
          <a:p>
            <a:pPr lvl="1"/>
            <a:r>
              <a:rPr lang="en-US" dirty="0"/>
              <a:t>Excellent dashboard</a:t>
            </a:r>
          </a:p>
          <a:p>
            <a:pPr lvl="1"/>
            <a:r>
              <a:rPr lang="en-US" dirty="0"/>
              <a:t>Web Browser based configuration and operation</a:t>
            </a:r>
          </a:p>
          <a:p>
            <a:pPr lvl="1"/>
            <a:r>
              <a:rPr lang="en-US" dirty="0"/>
              <a:t>V4.2.X not yet working for </a:t>
            </a:r>
            <a:r>
              <a:rPr lang="en-US" dirty="0" err="1"/>
              <a:t>Rpi</a:t>
            </a:r>
            <a:r>
              <a:rPr lang="en-US" dirty="0"/>
              <a:t> 5 (requires Bookworm)</a:t>
            </a:r>
          </a:p>
          <a:p>
            <a:pPr lvl="1"/>
            <a:r>
              <a:rPr lang="en-US" dirty="0"/>
              <a:t>Forked versions from Chip (WPSD) and others</a:t>
            </a:r>
          </a:p>
          <a:p>
            <a:pPr lvl="1"/>
            <a:r>
              <a:rPr lang="en-US" dirty="0"/>
              <a:t>A great alternative to RPi based hotspots is </a:t>
            </a:r>
            <a:r>
              <a:rPr lang="en-US" dirty="0" err="1"/>
              <a:t>SharkRF</a:t>
            </a:r>
            <a:r>
              <a:rPr lang="en-US" dirty="0"/>
              <a:t> </a:t>
            </a:r>
            <a:r>
              <a:rPr lang="en-US" dirty="0" err="1"/>
              <a:t>OpenSpot</a:t>
            </a:r>
            <a:endParaRPr lang="en-US" dirty="0"/>
          </a:p>
          <a:p>
            <a:pPr lvl="2"/>
            <a:endParaRPr lang="en-US" dirty="0"/>
          </a:p>
        </p:txBody>
      </p:sp>
    </p:spTree>
    <p:extLst>
      <p:ext uri="{BB962C8B-B14F-4D97-AF65-F5344CB8AC3E}">
        <p14:creationId xmlns:p14="http://schemas.microsoft.com/office/powerpoint/2010/main" val="288274914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D74856-7EF0-47E9-8ADA-3BE5CED540C9}"/>
              </a:ext>
            </a:extLst>
          </p:cNvPr>
          <p:cNvPicPr>
            <a:picLocks noChangeAspect="1"/>
          </p:cNvPicPr>
          <p:nvPr/>
        </p:nvPicPr>
        <p:blipFill>
          <a:blip r:embed="rId3"/>
          <a:stretch>
            <a:fillRect/>
          </a:stretch>
        </p:blipFill>
        <p:spPr>
          <a:xfrm>
            <a:off x="1699103" y="0"/>
            <a:ext cx="8793793" cy="6858000"/>
          </a:xfrm>
          <a:prstGeom prst="rect">
            <a:avLst/>
          </a:prstGeom>
        </p:spPr>
      </p:pic>
    </p:spTree>
    <p:extLst>
      <p:ext uri="{BB962C8B-B14F-4D97-AF65-F5344CB8AC3E}">
        <p14:creationId xmlns:p14="http://schemas.microsoft.com/office/powerpoint/2010/main" val="61000835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DV AMBE Dongle</a:t>
            </a:r>
          </a:p>
        </p:txBody>
      </p:sp>
      <p:sp>
        <p:nvSpPr>
          <p:cNvPr id="3" name="Content Placeholder 2"/>
          <p:cNvSpPr>
            <a:spLocks noGrp="1"/>
          </p:cNvSpPr>
          <p:nvPr>
            <p:ph idx="1"/>
          </p:nvPr>
        </p:nvSpPr>
        <p:spPr>
          <a:xfrm>
            <a:off x="571345" y="683143"/>
            <a:ext cx="11176000" cy="5964710"/>
          </a:xfrm>
        </p:spPr>
        <p:txBody>
          <a:bodyPr/>
          <a:lstStyle/>
          <a:p>
            <a:endParaRPr lang="en-US" dirty="0"/>
          </a:p>
          <a:p>
            <a:r>
              <a:rPr lang="en-US" dirty="0"/>
              <a:t>DV with NO radio transceiver.</a:t>
            </a:r>
          </a:p>
          <a:p>
            <a:pPr lvl="1"/>
            <a:r>
              <a:rPr lang="en-US" dirty="0"/>
              <a:t>Internet Labs DV Dongle ($190)</a:t>
            </a:r>
          </a:p>
          <a:p>
            <a:pPr lvl="1"/>
            <a:r>
              <a:rPr lang="en-US" dirty="0"/>
              <a:t>Internet Labs DV 3K Dongle ($150)</a:t>
            </a:r>
          </a:p>
          <a:p>
            <a:pPr lvl="1"/>
            <a:r>
              <a:rPr lang="en-US" dirty="0"/>
              <a:t>NWDR </a:t>
            </a:r>
            <a:r>
              <a:rPr lang="en-US" dirty="0" err="1"/>
              <a:t>ThumbDV</a:t>
            </a:r>
            <a:r>
              <a:rPr lang="en-US" dirty="0"/>
              <a:t> ($120)</a:t>
            </a:r>
          </a:p>
          <a:p>
            <a:pPr lvl="1"/>
            <a:r>
              <a:rPr lang="en-US" dirty="0"/>
              <a:t>NWDR </a:t>
            </a:r>
            <a:r>
              <a:rPr lang="en-US" dirty="0" err="1"/>
              <a:t>PiDV</a:t>
            </a:r>
            <a:r>
              <a:rPr lang="en-US" dirty="0"/>
              <a:t> ($100)</a:t>
            </a:r>
          </a:p>
          <a:p>
            <a:pPr lvl="1"/>
            <a:r>
              <a:rPr lang="en-US" dirty="0" err="1"/>
              <a:t>DVMega</a:t>
            </a:r>
            <a:r>
              <a:rPr lang="en-US" dirty="0"/>
              <a:t> </a:t>
            </a:r>
            <a:r>
              <a:rPr lang="en-US" dirty="0" err="1"/>
              <a:t>DVStick</a:t>
            </a:r>
            <a:r>
              <a:rPr lang="en-US" dirty="0"/>
              <a:t> 30 ($130)</a:t>
            </a:r>
          </a:p>
          <a:p>
            <a:r>
              <a:rPr lang="en-US" dirty="0"/>
              <a:t>Has AMBE vocoder on-board</a:t>
            </a:r>
          </a:p>
          <a:p>
            <a:r>
              <a:rPr lang="en-US" dirty="0"/>
              <a:t>Plug into USB port</a:t>
            </a:r>
          </a:p>
          <a:p>
            <a:r>
              <a:rPr lang="en-US" dirty="0"/>
              <a:t>Use your computer Mic/Headset </a:t>
            </a:r>
            <a:br>
              <a:rPr lang="en-US" dirty="0"/>
            </a:br>
            <a:r>
              <a:rPr lang="en-US" dirty="0"/>
              <a:t>as transceiver, even Android phone</a:t>
            </a:r>
          </a:p>
          <a:p>
            <a:r>
              <a:rPr lang="en-US" dirty="0"/>
              <a:t>Use Blue DV Software for Android and Windows PCs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263" y="2143334"/>
            <a:ext cx="3209308" cy="73043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53700"/>
            <a:ext cx="3347091" cy="1949322"/>
          </a:xfrm>
          <a:prstGeom prst="rect">
            <a:avLst/>
          </a:prstGeom>
        </p:spPr>
      </p:pic>
      <p:pic>
        <p:nvPicPr>
          <p:cNvPr id="9" name="Picture 8"/>
          <p:cNvPicPr>
            <a:picLocks noChangeAspect="1"/>
          </p:cNvPicPr>
          <p:nvPr/>
        </p:nvPicPr>
        <p:blipFill>
          <a:blip r:embed="rId5"/>
          <a:stretch>
            <a:fillRect/>
          </a:stretch>
        </p:blipFill>
        <p:spPr>
          <a:xfrm>
            <a:off x="7101858" y="3394655"/>
            <a:ext cx="4523713" cy="2601135"/>
          </a:xfrm>
          <a:prstGeom prst="rect">
            <a:avLst/>
          </a:prstGeom>
        </p:spPr>
      </p:pic>
    </p:spTree>
    <p:extLst>
      <p:ext uri="{BB962C8B-B14F-4D97-AF65-F5344CB8AC3E}">
        <p14:creationId xmlns:p14="http://schemas.microsoft.com/office/powerpoint/2010/main" val="247075218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AMBE Server</a:t>
            </a:r>
          </a:p>
        </p:txBody>
      </p:sp>
      <p:sp>
        <p:nvSpPr>
          <p:cNvPr id="3" name="Content Placeholder 2"/>
          <p:cNvSpPr>
            <a:spLocks noGrp="1"/>
          </p:cNvSpPr>
          <p:nvPr>
            <p:ph idx="1"/>
          </p:nvPr>
        </p:nvSpPr>
        <p:spPr>
          <a:xfrm>
            <a:off x="508000" y="1412875"/>
            <a:ext cx="11176000" cy="2511457"/>
          </a:xfrm>
        </p:spPr>
        <p:txBody>
          <a:bodyPr/>
          <a:lstStyle/>
          <a:p>
            <a:r>
              <a:rPr lang="en-US" dirty="0"/>
              <a:t>Allow use of a single AMBE chip to be shared over your network</a:t>
            </a:r>
          </a:p>
          <a:p>
            <a:r>
              <a:rPr lang="en-US" dirty="0"/>
              <a:t>Use </a:t>
            </a:r>
            <a:r>
              <a:rPr lang="en-US" dirty="0" err="1"/>
              <a:t>RPi</a:t>
            </a:r>
            <a:r>
              <a:rPr lang="en-US" dirty="0"/>
              <a:t>, </a:t>
            </a:r>
            <a:r>
              <a:rPr lang="en-US" dirty="0" err="1"/>
              <a:t>ThumbDV</a:t>
            </a:r>
            <a:r>
              <a:rPr lang="en-US" dirty="0"/>
              <a:t> or </a:t>
            </a:r>
            <a:r>
              <a:rPr lang="en-US" dirty="0" err="1"/>
              <a:t>PiDV</a:t>
            </a:r>
            <a:r>
              <a:rPr lang="en-US" dirty="0"/>
              <a:t>, and </a:t>
            </a:r>
            <a:r>
              <a:rPr lang="en-US" dirty="0" err="1"/>
              <a:t>ambeserver</a:t>
            </a:r>
            <a:r>
              <a:rPr lang="en-US" dirty="0"/>
              <a:t> software</a:t>
            </a:r>
          </a:p>
          <a:p>
            <a:r>
              <a:rPr lang="en-US" dirty="0"/>
              <a:t>Connect to server from any computer on your network using G4KLX’s </a:t>
            </a:r>
            <a:r>
              <a:rPr lang="en-US" dirty="0" err="1"/>
              <a:t>dummyrepeater</a:t>
            </a:r>
            <a:endParaRPr lang="en-US" dirty="0"/>
          </a:p>
          <a:p>
            <a:endParaRPr lang="en-US" dirty="0"/>
          </a:p>
        </p:txBody>
      </p:sp>
      <p:pic>
        <p:nvPicPr>
          <p:cNvPr id="4" name="Picture 3"/>
          <p:cNvPicPr>
            <a:picLocks noChangeAspect="1"/>
          </p:cNvPicPr>
          <p:nvPr/>
        </p:nvPicPr>
        <p:blipFill>
          <a:blip r:embed="rId2"/>
          <a:stretch>
            <a:fillRect/>
          </a:stretch>
        </p:blipFill>
        <p:spPr>
          <a:xfrm>
            <a:off x="7010400" y="3429000"/>
            <a:ext cx="4523624" cy="2603218"/>
          </a:xfrm>
          <a:prstGeom prst="rect">
            <a:avLst/>
          </a:prstGeom>
        </p:spPr>
      </p:pic>
    </p:spTree>
    <p:extLst>
      <p:ext uri="{BB962C8B-B14F-4D97-AF65-F5344CB8AC3E}">
        <p14:creationId xmlns:p14="http://schemas.microsoft.com/office/powerpoint/2010/main" val="171577814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Packet Radio</a:t>
            </a:r>
          </a:p>
        </p:txBody>
      </p:sp>
      <p:sp>
        <p:nvSpPr>
          <p:cNvPr id="3" name="Content Placeholder 2"/>
          <p:cNvSpPr>
            <a:spLocks noGrp="1"/>
          </p:cNvSpPr>
          <p:nvPr>
            <p:ph idx="1"/>
          </p:nvPr>
        </p:nvSpPr>
        <p:spPr>
          <a:xfrm>
            <a:off x="508000" y="1061364"/>
            <a:ext cx="11176000" cy="1526572"/>
          </a:xfrm>
        </p:spPr>
        <p:txBody>
          <a:bodyPr/>
          <a:lstStyle/>
          <a:p>
            <a:r>
              <a:rPr lang="en-US" dirty="0"/>
              <a:t>TNC-Pi ($40 Kit, $65 assembled)</a:t>
            </a:r>
          </a:p>
          <a:p>
            <a:r>
              <a:rPr lang="en-US" dirty="0"/>
              <a:t>APRS applications</a:t>
            </a:r>
          </a:p>
          <a:p>
            <a:r>
              <a:rPr lang="en-US" dirty="0" err="1"/>
              <a:t>Winlink</a:t>
            </a:r>
            <a:r>
              <a:rPr lang="en-US" dirty="0"/>
              <a:t>, Other applications?</a:t>
            </a:r>
          </a:p>
        </p:txBody>
      </p:sp>
      <p:pic>
        <p:nvPicPr>
          <p:cNvPr id="4098" name="Picture 2" descr="TNC-Pi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30189"/>
            <a:ext cx="3810000" cy="25241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 y="2934699"/>
            <a:ext cx="5372100" cy="358140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1900" y="2945223"/>
            <a:ext cx="5372100" cy="3581400"/>
          </a:xfrm>
          <a:prstGeom prst="rect">
            <a:avLst/>
          </a:prstGeom>
        </p:spPr>
      </p:pic>
    </p:spTree>
    <p:extLst>
      <p:ext uri="{BB962C8B-B14F-4D97-AF65-F5344CB8AC3E}">
        <p14:creationId xmlns:p14="http://schemas.microsoft.com/office/powerpoint/2010/main" val="358622026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6277B-BDC7-ABFF-2D20-27DEA9985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18632E-FBE3-5FC2-FADA-6403BAC46FA9}"/>
              </a:ext>
            </a:extLst>
          </p:cNvPr>
          <p:cNvSpPr>
            <a:spLocks noGrp="1"/>
          </p:cNvSpPr>
          <p:nvPr>
            <p:ph type="title"/>
          </p:nvPr>
        </p:nvSpPr>
        <p:spPr/>
        <p:txBody>
          <a:bodyPr/>
          <a:lstStyle/>
          <a:p>
            <a:r>
              <a:rPr lang="en-US" dirty="0"/>
              <a:t>Packet Radio</a:t>
            </a:r>
          </a:p>
        </p:txBody>
      </p:sp>
      <p:sp>
        <p:nvSpPr>
          <p:cNvPr id="3" name="Content Placeholder 2">
            <a:extLst>
              <a:ext uri="{FF2B5EF4-FFF2-40B4-BE49-F238E27FC236}">
                <a16:creationId xmlns:a16="http://schemas.microsoft.com/office/drawing/2014/main" id="{55499782-226D-4F62-C936-E01C50643531}"/>
              </a:ext>
            </a:extLst>
          </p:cNvPr>
          <p:cNvSpPr>
            <a:spLocks noGrp="1"/>
          </p:cNvSpPr>
          <p:nvPr>
            <p:ph idx="1"/>
          </p:nvPr>
        </p:nvSpPr>
        <p:spPr>
          <a:xfrm>
            <a:off x="508000" y="1412875"/>
            <a:ext cx="11176000" cy="2068259"/>
          </a:xfrm>
        </p:spPr>
        <p:txBody>
          <a:bodyPr/>
          <a:lstStyle/>
          <a:p>
            <a:r>
              <a:rPr lang="en-US" dirty="0"/>
              <a:t>USB based TNC &amp; Rig Control</a:t>
            </a:r>
          </a:p>
          <a:p>
            <a:r>
              <a:rPr lang="en-US" dirty="0" err="1"/>
              <a:t>Digirig</a:t>
            </a:r>
            <a:r>
              <a:rPr lang="en-US" dirty="0"/>
              <a:t> Mobile ($50)</a:t>
            </a:r>
          </a:p>
          <a:p>
            <a:pPr lvl="1"/>
            <a:r>
              <a:rPr lang="en-US" dirty="0"/>
              <a:t>Cables extra</a:t>
            </a:r>
          </a:p>
          <a:p>
            <a:r>
              <a:rPr lang="en-US" dirty="0" err="1"/>
              <a:t>Winlink</a:t>
            </a:r>
            <a:r>
              <a:rPr lang="en-US" dirty="0"/>
              <a:t> &amp; Vara on RPi</a:t>
            </a:r>
          </a:p>
        </p:txBody>
      </p:sp>
      <p:pic>
        <p:nvPicPr>
          <p:cNvPr id="5" name="Picture 4">
            <a:extLst>
              <a:ext uri="{FF2B5EF4-FFF2-40B4-BE49-F238E27FC236}">
                <a16:creationId xmlns:a16="http://schemas.microsoft.com/office/drawing/2014/main" id="{EAD4B637-DD88-EDCB-A48B-767A87A4BE3C}"/>
              </a:ext>
            </a:extLst>
          </p:cNvPr>
          <p:cNvPicPr>
            <a:picLocks noChangeAspect="1"/>
          </p:cNvPicPr>
          <p:nvPr/>
        </p:nvPicPr>
        <p:blipFill>
          <a:blip r:embed="rId3"/>
          <a:stretch>
            <a:fillRect/>
          </a:stretch>
        </p:blipFill>
        <p:spPr>
          <a:xfrm>
            <a:off x="6324600" y="1976444"/>
            <a:ext cx="4788146" cy="4045158"/>
          </a:xfrm>
          <a:prstGeom prst="rect">
            <a:avLst/>
          </a:prstGeom>
        </p:spPr>
      </p:pic>
    </p:spTree>
    <p:extLst>
      <p:ext uri="{BB962C8B-B14F-4D97-AF65-F5344CB8AC3E}">
        <p14:creationId xmlns:p14="http://schemas.microsoft.com/office/powerpoint/2010/main" val="50608693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APRS</a:t>
            </a:r>
          </a:p>
        </p:txBody>
      </p:sp>
      <p:sp>
        <p:nvSpPr>
          <p:cNvPr id="3" name="Content Placeholder 2"/>
          <p:cNvSpPr>
            <a:spLocks noGrp="1"/>
          </p:cNvSpPr>
          <p:nvPr>
            <p:ph idx="1"/>
          </p:nvPr>
        </p:nvSpPr>
        <p:spPr>
          <a:xfrm>
            <a:off x="508000" y="990600"/>
            <a:ext cx="11176000" cy="6198620"/>
          </a:xfrm>
        </p:spPr>
        <p:txBody>
          <a:bodyPr/>
          <a:lstStyle/>
          <a:p>
            <a:r>
              <a:rPr lang="en-US" dirty="0"/>
              <a:t>Linux Software:</a:t>
            </a:r>
          </a:p>
          <a:p>
            <a:pPr lvl="1"/>
            <a:r>
              <a:rPr lang="en-US" dirty="0" err="1"/>
              <a:t>Xastir</a:t>
            </a:r>
            <a:endParaRPr lang="en-US" dirty="0"/>
          </a:p>
          <a:p>
            <a:pPr lvl="2"/>
            <a:r>
              <a:rPr lang="en-US" dirty="0"/>
              <a:t>Graphical, map based APRS display, </a:t>
            </a:r>
            <a:r>
              <a:rPr lang="en-US" dirty="0" err="1"/>
              <a:t>i</a:t>
            </a:r>
            <a:r>
              <a:rPr lang="en-US" dirty="0"/>
              <a:t>-gate, messaging</a:t>
            </a:r>
          </a:p>
          <a:p>
            <a:pPr lvl="2"/>
            <a:r>
              <a:rPr lang="en-US" dirty="0"/>
              <a:t>BYO TNC</a:t>
            </a:r>
          </a:p>
          <a:p>
            <a:pPr lvl="2"/>
            <a:r>
              <a:rPr lang="en-US" dirty="0"/>
              <a:t>Old-</a:t>
            </a:r>
            <a:r>
              <a:rPr lang="en-US" dirty="0" err="1"/>
              <a:t>ish</a:t>
            </a:r>
            <a:r>
              <a:rPr lang="en-US" dirty="0"/>
              <a:t> GUI</a:t>
            </a:r>
          </a:p>
          <a:p>
            <a:pPr lvl="1"/>
            <a:r>
              <a:rPr lang="en-US" dirty="0"/>
              <a:t>YAAC – Yet Another APRS Client</a:t>
            </a:r>
          </a:p>
          <a:p>
            <a:pPr lvl="2"/>
            <a:r>
              <a:rPr lang="en-US" dirty="0"/>
              <a:t>Java based, platform independent</a:t>
            </a:r>
          </a:p>
          <a:p>
            <a:pPr lvl="2"/>
            <a:r>
              <a:rPr lang="en-US" dirty="0"/>
              <a:t>Very nice maps</a:t>
            </a:r>
          </a:p>
          <a:p>
            <a:pPr lvl="1"/>
            <a:r>
              <a:rPr lang="en-US" dirty="0" err="1"/>
              <a:t>Direwolf</a:t>
            </a:r>
            <a:endParaRPr lang="en-US" dirty="0"/>
          </a:p>
          <a:p>
            <a:pPr lvl="2"/>
            <a:r>
              <a:rPr lang="en-US" dirty="0"/>
              <a:t>Software and soundcard based TNC </a:t>
            </a:r>
          </a:p>
          <a:p>
            <a:pPr lvl="1"/>
            <a:r>
              <a:rPr lang="en-US" dirty="0"/>
              <a:t>APRX - Linux based </a:t>
            </a:r>
            <a:r>
              <a:rPr lang="en-US" dirty="0" err="1"/>
              <a:t>Digipeater</a:t>
            </a:r>
            <a:r>
              <a:rPr lang="en-US" dirty="0"/>
              <a:t>, </a:t>
            </a:r>
            <a:r>
              <a:rPr lang="en-US" dirty="0" err="1"/>
              <a:t>i</a:t>
            </a:r>
            <a:r>
              <a:rPr lang="en-US" dirty="0"/>
              <a:t>-gate</a:t>
            </a:r>
          </a:p>
          <a:p>
            <a:pPr lvl="1"/>
            <a:r>
              <a:rPr lang="en-US" dirty="0" err="1"/>
              <a:t>Aprsg</a:t>
            </a:r>
            <a:r>
              <a:rPr lang="en-US" dirty="0"/>
              <a:t> -Simple </a:t>
            </a:r>
            <a:r>
              <a:rPr lang="en-US" dirty="0" err="1"/>
              <a:t>i</a:t>
            </a:r>
            <a:r>
              <a:rPr lang="en-US" dirty="0"/>
              <a:t>-gate runs as a background service</a:t>
            </a:r>
          </a:p>
          <a:p>
            <a:pPr lvl="2"/>
            <a:endParaRPr lang="en-US" dirty="0"/>
          </a:p>
          <a:p>
            <a:endParaRPr lang="en-US" dirty="0"/>
          </a:p>
        </p:txBody>
      </p:sp>
      <p:pic>
        <p:nvPicPr>
          <p:cNvPr id="4" name="Picture 3">
            <a:extLst>
              <a:ext uri="{FF2B5EF4-FFF2-40B4-BE49-F238E27FC236}">
                <a16:creationId xmlns:a16="http://schemas.microsoft.com/office/drawing/2014/main" id="{A3FF9B41-8753-4976-FA72-4272B3C584CD}"/>
              </a:ext>
            </a:extLst>
          </p:cNvPr>
          <p:cNvPicPr>
            <a:picLocks noChangeAspect="1"/>
          </p:cNvPicPr>
          <p:nvPr/>
        </p:nvPicPr>
        <p:blipFill>
          <a:blip r:embed="rId3"/>
          <a:stretch>
            <a:fillRect/>
          </a:stretch>
        </p:blipFill>
        <p:spPr>
          <a:xfrm>
            <a:off x="8758497" y="2459652"/>
            <a:ext cx="2932430" cy="1938696"/>
          </a:xfrm>
          <a:prstGeom prst="rect">
            <a:avLst/>
          </a:prstGeom>
        </p:spPr>
      </p:pic>
      <p:pic>
        <p:nvPicPr>
          <p:cNvPr id="8" name="Picture 7">
            <a:extLst>
              <a:ext uri="{FF2B5EF4-FFF2-40B4-BE49-F238E27FC236}">
                <a16:creationId xmlns:a16="http://schemas.microsoft.com/office/drawing/2014/main" id="{D863D663-EA50-9878-7172-6B33F7802A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15465" y="4724400"/>
            <a:ext cx="1692680" cy="1720600"/>
          </a:xfrm>
          <a:prstGeom prst="rect">
            <a:avLst/>
          </a:prstGeom>
        </p:spPr>
      </p:pic>
    </p:spTree>
    <p:extLst>
      <p:ext uri="{BB962C8B-B14F-4D97-AF65-F5344CB8AC3E}">
        <p14:creationId xmlns:p14="http://schemas.microsoft.com/office/powerpoint/2010/main" val="381856989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Rig Control –and digital modes</a:t>
            </a:r>
          </a:p>
        </p:txBody>
      </p:sp>
      <p:sp>
        <p:nvSpPr>
          <p:cNvPr id="3" name="Content Placeholder 2"/>
          <p:cNvSpPr>
            <a:spLocks noGrp="1"/>
          </p:cNvSpPr>
          <p:nvPr>
            <p:ph idx="1"/>
          </p:nvPr>
        </p:nvSpPr>
        <p:spPr>
          <a:xfrm>
            <a:off x="508000" y="1412875"/>
            <a:ext cx="11176000" cy="4370427"/>
          </a:xfrm>
        </p:spPr>
        <p:txBody>
          <a:bodyPr/>
          <a:lstStyle/>
          <a:p>
            <a:r>
              <a:rPr lang="en-US" dirty="0" err="1"/>
              <a:t>FLDigi</a:t>
            </a:r>
            <a:endParaRPr lang="en-US" dirty="0"/>
          </a:p>
          <a:p>
            <a:pPr lvl="1"/>
            <a:r>
              <a:rPr lang="en-US" dirty="0"/>
              <a:t>Easily installed from the usual software repository</a:t>
            </a:r>
          </a:p>
          <a:p>
            <a:pPr lvl="1"/>
            <a:r>
              <a:rPr lang="en-US" dirty="0"/>
              <a:t>Need USB sound card (</a:t>
            </a:r>
            <a:r>
              <a:rPr lang="en-US" dirty="0" err="1"/>
              <a:t>Signalink</a:t>
            </a:r>
            <a:r>
              <a:rPr lang="en-US" dirty="0"/>
              <a:t>, </a:t>
            </a:r>
            <a:r>
              <a:rPr lang="en-US" dirty="0" err="1"/>
              <a:t>DigiRig</a:t>
            </a:r>
            <a:r>
              <a:rPr lang="en-US" dirty="0"/>
              <a:t>, etc.)</a:t>
            </a:r>
          </a:p>
          <a:p>
            <a:pPr lvl="1"/>
            <a:r>
              <a:rPr lang="en-US" dirty="0"/>
              <a:t>Does all the usual digital modes (PSK31, RTTY, </a:t>
            </a:r>
            <a:r>
              <a:rPr lang="en-US" dirty="0" err="1"/>
              <a:t>etc</a:t>
            </a:r>
            <a:r>
              <a:rPr lang="en-US" dirty="0"/>
              <a:t>)</a:t>
            </a:r>
          </a:p>
          <a:p>
            <a:pPr lvl="1"/>
            <a:r>
              <a:rPr lang="en-US" dirty="0"/>
              <a:t>Large list of HF rigs can be controlled</a:t>
            </a:r>
          </a:p>
          <a:p>
            <a:pPr lvl="1"/>
            <a:r>
              <a:rPr lang="en-US" dirty="0"/>
              <a:t>QSO and Contesting Logging</a:t>
            </a:r>
          </a:p>
          <a:p>
            <a:pPr lvl="1"/>
            <a:r>
              <a:rPr lang="en-US" dirty="0"/>
              <a:t>Easily controlled remotely using VNC</a:t>
            </a:r>
          </a:p>
          <a:p>
            <a:r>
              <a:rPr lang="en-US" dirty="0"/>
              <a:t>WSJTX</a:t>
            </a:r>
          </a:p>
          <a:p>
            <a:pPr lvl="1"/>
            <a:r>
              <a:rPr lang="en-US" dirty="0"/>
              <a:t>JT65, FT8, etc.</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4400" y="4038600"/>
            <a:ext cx="2934369" cy="1943543"/>
          </a:xfrm>
          <a:prstGeom prst="rect">
            <a:avLst/>
          </a:prstGeom>
        </p:spPr>
      </p:pic>
    </p:spTree>
    <p:extLst>
      <p:ext uri="{BB962C8B-B14F-4D97-AF65-F5344CB8AC3E}">
        <p14:creationId xmlns:p14="http://schemas.microsoft.com/office/powerpoint/2010/main" val="236094231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28800" y="381000"/>
            <a:ext cx="8382000" cy="6239795"/>
          </a:xfrm>
          <a:prstGeom prst="rect">
            <a:avLst/>
          </a:prstGeom>
        </p:spPr>
      </p:pic>
    </p:spTree>
    <p:extLst>
      <p:ext uri="{BB962C8B-B14F-4D97-AF65-F5344CB8AC3E}">
        <p14:creationId xmlns:p14="http://schemas.microsoft.com/office/powerpoint/2010/main" val="89544062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a:t>
            </a:r>
          </a:p>
        </p:txBody>
      </p:sp>
      <p:sp>
        <p:nvSpPr>
          <p:cNvPr id="3" name="Content Placeholder 2"/>
          <p:cNvSpPr>
            <a:spLocks noGrp="1"/>
          </p:cNvSpPr>
          <p:nvPr>
            <p:ph idx="1"/>
          </p:nvPr>
        </p:nvSpPr>
        <p:spPr>
          <a:xfrm>
            <a:off x="508000" y="1412875"/>
            <a:ext cx="11176000" cy="3151632"/>
          </a:xfrm>
        </p:spPr>
        <p:txBody>
          <a:bodyPr/>
          <a:lstStyle/>
          <a:p>
            <a:r>
              <a:rPr lang="en-US" dirty="0"/>
              <a:t>Written by Dan Smith, KK7DS</a:t>
            </a:r>
          </a:p>
          <a:p>
            <a:r>
              <a:rPr lang="en-US" dirty="0"/>
              <a:t>Amateur transceiver memory programming</a:t>
            </a:r>
          </a:p>
          <a:p>
            <a:r>
              <a:rPr lang="en-US" dirty="0"/>
              <a:t>Wide assortment of supported radios</a:t>
            </a:r>
          </a:p>
          <a:p>
            <a:r>
              <a:rPr lang="en-US" dirty="0"/>
              <a:t>Import frequencies from </a:t>
            </a:r>
            <a:r>
              <a:rPr lang="en-US" dirty="0" err="1"/>
              <a:t>RFinder</a:t>
            </a:r>
            <a:r>
              <a:rPr lang="en-US" dirty="0"/>
              <a:t>, </a:t>
            </a:r>
            <a:r>
              <a:rPr lang="en-US" dirty="0" err="1"/>
              <a:t>RepeaterBook</a:t>
            </a:r>
            <a:r>
              <a:rPr lang="en-US" dirty="0"/>
              <a:t>, etc.</a:t>
            </a:r>
          </a:p>
          <a:p>
            <a:r>
              <a:rPr lang="en-US" dirty="0"/>
              <a:t>Written in Python, works on any platform</a:t>
            </a:r>
          </a:p>
          <a:p>
            <a:r>
              <a:rPr lang="en-US" dirty="0"/>
              <a:t>Works great on Raspberry Pi</a:t>
            </a:r>
          </a:p>
        </p:txBody>
      </p:sp>
      <p:pic>
        <p:nvPicPr>
          <p:cNvPr id="1026" name="Picture 2" descr="http://www.universal-radio.com/catalog/hamps/5975l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3504921"/>
            <a:ext cx="3914775" cy="27625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E2D5E3B-8D6C-4895-8A86-50417B975E46}"/>
              </a:ext>
            </a:extLst>
          </p:cNvPr>
          <p:cNvSpPr txBox="1"/>
          <p:nvPr/>
        </p:nvSpPr>
        <p:spPr>
          <a:xfrm>
            <a:off x="4613564" y="5181600"/>
            <a:ext cx="3276600" cy="923330"/>
          </a:xfrm>
          <a:prstGeom prst="rect">
            <a:avLst/>
          </a:prstGeom>
          <a:noFill/>
        </p:spPr>
        <p:txBody>
          <a:bodyPr wrap="square" rtlCol="0">
            <a:spAutoFit/>
          </a:bodyPr>
          <a:lstStyle/>
          <a:p>
            <a:r>
              <a:rPr lang="en-US" dirty="0" err="1"/>
              <a:t>USBbuddy</a:t>
            </a:r>
            <a:r>
              <a:rPr lang="en-US" dirty="0"/>
              <a:t> from </a:t>
            </a:r>
            <a:r>
              <a:rPr lang="en-US" dirty="0" err="1"/>
              <a:t>Powerwerx</a:t>
            </a:r>
            <a:endParaRPr lang="en-US" dirty="0"/>
          </a:p>
          <a:p>
            <a:r>
              <a:rPr lang="en-US" dirty="0"/>
              <a:t>Provides USB power from your car to run an RPi.</a:t>
            </a:r>
          </a:p>
        </p:txBody>
      </p:sp>
    </p:spTree>
    <p:extLst>
      <p:ext uri="{BB962C8B-B14F-4D97-AF65-F5344CB8AC3E}">
        <p14:creationId xmlns:p14="http://schemas.microsoft.com/office/powerpoint/2010/main" val="272834658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chirp.danplanet.com/download/site/screenshot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381000"/>
            <a:ext cx="76390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06171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73Linux</a:t>
            </a:r>
          </a:p>
        </p:txBody>
      </p:sp>
      <p:sp>
        <p:nvSpPr>
          <p:cNvPr id="3" name="Content Placeholder 2"/>
          <p:cNvSpPr>
            <a:spLocks noGrp="1"/>
          </p:cNvSpPr>
          <p:nvPr>
            <p:ph idx="1"/>
          </p:nvPr>
        </p:nvSpPr>
        <p:spPr>
          <a:xfrm>
            <a:off x="508000" y="1412875"/>
            <a:ext cx="11176000" cy="3693319"/>
          </a:xfrm>
        </p:spPr>
        <p:txBody>
          <a:bodyPr/>
          <a:lstStyle/>
          <a:p>
            <a:r>
              <a:rPr lang="en-US" dirty="0"/>
              <a:t>From Jason - KM4ACK </a:t>
            </a:r>
          </a:p>
          <a:p>
            <a:r>
              <a:rPr lang="en-US" dirty="0"/>
              <a:t>Formerly called Build-a-Pi</a:t>
            </a:r>
          </a:p>
          <a:p>
            <a:r>
              <a:rPr lang="en-US" dirty="0"/>
              <a:t>Add to your existing Debian based Linux for Pi or PC</a:t>
            </a:r>
          </a:p>
          <a:p>
            <a:r>
              <a:rPr lang="en-US" dirty="0"/>
              <a:t>Includes installers for VARA and Pat </a:t>
            </a:r>
            <a:r>
              <a:rPr lang="en-US" dirty="0" err="1"/>
              <a:t>Winlink</a:t>
            </a:r>
            <a:endParaRPr lang="en-US" dirty="0"/>
          </a:p>
          <a:p>
            <a:r>
              <a:rPr lang="en-US" dirty="0"/>
              <a:t>Good APRS support</a:t>
            </a:r>
          </a:p>
          <a:p>
            <a:r>
              <a:rPr lang="en-US" dirty="0"/>
              <a:t>Run the installer script and choose your software</a:t>
            </a:r>
          </a:p>
          <a:p>
            <a:r>
              <a:rPr lang="en-US" dirty="0"/>
              <a:t>Most software is downloaded as source code and compiled</a:t>
            </a:r>
          </a:p>
        </p:txBody>
      </p:sp>
    </p:spTree>
    <p:extLst>
      <p:ext uri="{BB962C8B-B14F-4D97-AF65-F5344CB8AC3E}">
        <p14:creationId xmlns:p14="http://schemas.microsoft.com/office/powerpoint/2010/main" val="268194797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A3A8E-6AF4-CBE4-392C-EB1B7BDF85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CFFDD-417C-6923-07A3-68881B597DAC}"/>
              </a:ext>
            </a:extLst>
          </p:cNvPr>
          <p:cNvSpPr>
            <a:spLocks noGrp="1"/>
          </p:cNvSpPr>
          <p:nvPr>
            <p:ph type="title"/>
          </p:nvPr>
        </p:nvSpPr>
        <p:spPr/>
        <p:txBody>
          <a:bodyPr/>
          <a:lstStyle/>
          <a:p>
            <a:r>
              <a:rPr lang="en-US" dirty="0" err="1"/>
              <a:t>DragonOS</a:t>
            </a:r>
            <a:endParaRPr lang="en-US" dirty="0"/>
          </a:p>
        </p:txBody>
      </p:sp>
      <p:sp>
        <p:nvSpPr>
          <p:cNvPr id="3" name="Content Placeholder 2">
            <a:extLst>
              <a:ext uri="{FF2B5EF4-FFF2-40B4-BE49-F238E27FC236}">
                <a16:creationId xmlns:a16="http://schemas.microsoft.com/office/drawing/2014/main" id="{7AD9DF52-F43B-2BDE-FF25-1EA25ED931AD}"/>
              </a:ext>
            </a:extLst>
          </p:cNvPr>
          <p:cNvSpPr>
            <a:spLocks noGrp="1"/>
          </p:cNvSpPr>
          <p:nvPr>
            <p:ph idx="1"/>
          </p:nvPr>
        </p:nvSpPr>
        <p:spPr>
          <a:xfrm>
            <a:off x="508000" y="1412875"/>
            <a:ext cx="11176000" cy="3693319"/>
          </a:xfrm>
        </p:spPr>
        <p:txBody>
          <a:bodyPr/>
          <a:lstStyle/>
          <a:p>
            <a:r>
              <a:rPr lang="en-US" dirty="0"/>
              <a:t>Large image of RPi operating system (4GB), based on Ubuntu</a:t>
            </a:r>
          </a:p>
          <a:p>
            <a:r>
              <a:rPr lang="en-US" dirty="0"/>
              <a:t>Burn image to SD card or NVME SSD drive</a:t>
            </a:r>
          </a:p>
          <a:p>
            <a:r>
              <a:rPr lang="en-US" dirty="0"/>
              <a:t>Tons of ham Software pre-loaded, ready to use</a:t>
            </a:r>
          </a:p>
          <a:p>
            <a:r>
              <a:rPr lang="en-US" dirty="0"/>
              <a:t>Emphasis on SDR software to support RTL-SDR, </a:t>
            </a:r>
            <a:r>
              <a:rPr lang="en-US" dirty="0" err="1"/>
              <a:t>SDRPlay</a:t>
            </a:r>
            <a:r>
              <a:rPr lang="en-US" dirty="0"/>
              <a:t>, </a:t>
            </a:r>
            <a:r>
              <a:rPr lang="en-US" dirty="0" err="1"/>
              <a:t>Etc</a:t>
            </a:r>
            <a:endParaRPr lang="en-US" dirty="0"/>
          </a:p>
          <a:p>
            <a:r>
              <a:rPr lang="en-US" dirty="0" err="1"/>
              <a:t>CubicSDR</a:t>
            </a:r>
            <a:r>
              <a:rPr lang="en-US" dirty="0"/>
              <a:t>, GNU Radio, </a:t>
            </a:r>
            <a:r>
              <a:rPr lang="en-US" dirty="0" err="1"/>
              <a:t>Gqrx</a:t>
            </a:r>
            <a:r>
              <a:rPr lang="en-US" dirty="0"/>
              <a:t>, SDR++, </a:t>
            </a:r>
            <a:r>
              <a:rPr lang="en-US" dirty="0" err="1"/>
              <a:t>PySDR</a:t>
            </a:r>
            <a:r>
              <a:rPr lang="en-US" dirty="0"/>
              <a:t>, </a:t>
            </a:r>
            <a:r>
              <a:rPr lang="en-US" dirty="0" err="1"/>
              <a:t>SDRAngel</a:t>
            </a:r>
            <a:endParaRPr lang="en-US" dirty="0"/>
          </a:p>
          <a:p>
            <a:r>
              <a:rPr lang="en-US" dirty="0"/>
              <a:t>Of course it has WSJTX and JS8CALL built-in</a:t>
            </a:r>
          </a:p>
          <a:p>
            <a:r>
              <a:rPr lang="en-US" dirty="0"/>
              <a:t>And a great general purpose OS for the RPi4 and RPi5</a:t>
            </a:r>
          </a:p>
        </p:txBody>
      </p:sp>
    </p:spTree>
    <p:extLst>
      <p:ext uri="{BB962C8B-B14F-4D97-AF65-F5344CB8AC3E}">
        <p14:creationId xmlns:p14="http://schemas.microsoft.com/office/powerpoint/2010/main" val="99366705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AF96B-F36A-C325-1BFB-03105DC655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B88ADF-5DDE-9A00-3314-8F4C52BC00C5}"/>
              </a:ext>
            </a:extLst>
          </p:cNvPr>
          <p:cNvSpPr>
            <a:spLocks noGrp="1"/>
          </p:cNvSpPr>
          <p:nvPr>
            <p:ph type="title"/>
          </p:nvPr>
        </p:nvSpPr>
        <p:spPr/>
        <p:txBody>
          <a:bodyPr/>
          <a:lstStyle/>
          <a:p>
            <a:r>
              <a:rPr lang="en-US" dirty="0"/>
              <a:t>Ham Clock</a:t>
            </a:r>
          </a:p>
        </p:txBody>
      </p:sp>
      <p:pic>
        <p:nvPicPr>
          <p:cNvPr id="5" name="Content Placeholder 4" descr="A screen shot of a computer&#10;&#10;AI-generated content may be incorrect.">
            <a:extLst>
              <a:ext uri="{FF2B5EF4-FFF2-40B4-BE49-F238E27FC236}">
                <a16:creationId xmlns:a16="http://schemas.microsoft.com/office/drawing/2014/main" id="{7A9150BB-ADD2-FF62-5A4C-540499144AC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28800" y="911199"/>
            <a:ext cx="9360711" cy="5772504"/>
          </a:xfrm>
        </p:spPr>
      </p:pic>
    </p:spTree>
    <p:extLst>
      <p:ext uri="{BB962C8B-B14F-4D97-AF65-F5344CB8AC3E}">
        <p14:creationId xmlns:p14="http://schemas.microsoft.com/office/powerpoint/2010/main" val="368216228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Ham Radio Applications</a:t>
            </a:r>
          </a:p>
        </p:txBody>
      </p:sp>
      <p:sp>
        <p:nvSpPr>
          <p:cNvPr id="3" name="Content Placeholder 2"/>
          <p:cNvSpPr>
            <a:spLocks noGrp="1"/>
          </p:cNvSpPr>
          <p:nvPr>
            <p:ph idx="1"/>
          </p:nvPr>
        </p:nvSpPr>
        <p:spPr>
          <a:xfrm>
            <a:off x="478817" y="911199"/>
            <a:ext cx="11176000" cy="5693866"/>
          </a:xfrm>
        </p:spPr>
        <p:txBody>
          <a:bodyPr/>
          <a:lstStyle/>
          <a:p>
            <a:r>
              <a:rPr lang="en-US" dirty="0"/>
              <a:t>TAPR WSPR-Pi 20M QRP Transceiver</a:t>
            </a:r>
          </a:p>
          <a:p>
            <a:r>
              <a:rPr lang="en-US" dirty="0"/>
              <a:t>ADS-B Aircraft tracker using an RTL-SDR dongle - FlightAware</a:t>
            </a:r>
          </a:p>
          <a:p>
            <a:r>
              <a:rPr lang="en-US" dirty="0"/>
              <a:t>Simple Low power FM-Wide Transmitter</a:t>
            </a:r>
          </a:p>
          <a:p>
            <a:r>
              <a:rPr lang="en-US" dirty="0" err="1"/>
              <a:t>Echolink</a:t>
            </a:r>
            <a:r>
              <a:rPr lang="en-US" dirty="0"/>
              <a:t> using </a:t>
            </a:r>
            <a:r>
              <a:rPr lang="en-US" dirty="0" err="1"/>
              <a:t>SVXLink</a:t>
            </a:r>
            <a:r>
              <a:rPr lang="en-US" dirty="0"/>
              <a:t> software.  Quad core Pi only.</a:t>
            </a:r>
          </a:p>
          <a:p>
            <a:r>
              <a:rPr lang="en-US" dirty="0" err="1"/>
              <a:t>RPi</a:t>
            </a:r>
            <a:r>
              <a:rPr lang="en-US" dirty="0"/>
              <a:t> based analog repeater controller using </a:t>
            </a:r>
            <a:r>
              <a:rPr lang="en-US" dirty="0" err="1"/>
              <a:t>SVXLink</a:t>
            </a:r>
            <a:r>
              <a:rPr lang="en-US" dirty="0"/>
              <a:t> hardware</a:t>
            </a:r>
          </a:p>
          <a:p>
            <a:pPr lvl="1"/>
            <a:r>
              <a:rPr lang="en-US" dirty="0"/>
              <a:t>openrepeater.com</a:t>
            </a:r>
          </a:p>
          <a:p>
            <a:r>
              <a:rPr lang="en-US" dirty="0"/>
              <a:t>Antenna design</a:t>
            </a:r>
          </a:p>
          <a:p>
            <a:r>
              <a:rPr lang="en-US" dirty="0"/>
              <a:t>Satellite tracking</a:t>
            </a:r>
          </a:p>
          <a:p>
            <a:r>
              <a:rPr lang="en-US" dirty="0"/>
              <a:t>Lots more! 129 packages under “Amateur Radio” in Linux Mint</a:t>
            </a:r>
            <a:br>
              <a:rPr lang="en-US" dirty="0"/>
            </a:br>
            <a:endParaRPr lang="en-US" dirty="0"/>
          </a:p>
          <a:p>
            <a:endParaRPr lang="en-US" dirty="0"/>
          </a:p>
        </p:txBody>
      </p:sp>
    </p:spTree>
    <p:extLst>
      <p:ext uri="{BB962C8B-B14F-4D97-AF65-F5344CB8AC3E}">
        <p14:creationId xmlns:p14="http://schemas.microsoft.com/office/powerpoint/2010/main" val="240157211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1445228"/>
            <a:ext cx="6248400" cy="664797"/>
          </a:xfrm>
        </p:spPr>
        <p:txBody>
          <a:bodyPr/>
          <a:lstStyle/>
          <a:p>
            <a:pPr algn="ctr"/>
            <a:r>
              <a:rPr lang="en-US" dirty="0"/>
              <a:t>73 de W4LKS</a:t>
            </a:r>
          </a:p>
        </p:txBody>
      </p:sp>
      <p:sp>
        <p:nvSpPr>
          <p:cNvPr id="3" name="Content Placeholder 2"/>
          <p:cNvSpPr>
            <a:spLocks noGrp="1"/>
          </p:cNvSpPr>
          <p:nvPr>
            <p:ph idx="1"/>
          </p:nvPr>
        </p:nvSpPr>
        <p:spPr>
          <a:xfrm>
            <a:off x="609600" y="3886200"/>
            <a:ext cx="11176000" cy="443198"/>
          </a:xfrm>
        </p:spPr>
        <p:txBody>
          <a:bodyPr/>
          <a:lstStyle/>
          <a:p>
            <a:pPr marL="0" indent="0">
              <a:buNone/>
            </a:pPr>
            <a:endParaRPr lang="en-US" dirty="0"/>
          </a:p>
        </p:txBody>
      </p:sp>
    </p:spTree>
    <p:extLst>
      <p:ext uri="{BB962C8B-B14F-4D97-AF65-F5344CB8AC3E}">
        <p14:creationId xmlns:p14="http://schemas.microsoft.com/office/powerpoint/2010/main" val="988031272"/>
      </p:ext>
    </p:extLst>
  </p:cSld>
  <p:clrMapOvr>
    <a:masterClrMapping/>
  </p:clrMapOvr>
  <p:transition>
    <p:fade/>
  </p:transition>
</p:sld>
</file>

<file path=ppt/theme/theme1.xml><?xml version="1.0" encoding="utf-8"?>
<a:theme xmlns:a="http://schemas.openxmlformats.org/drawingml/2006/main" name="Purple Segoe 4-3 template-template_April-17-2007">
  <a:themeElements>
    <a:clrScheme name="Purple Template-Template">
      <a:dk1>
        <a:srgbClr val="000000"/>
      </a:dk1>
      <a:lt1>
        <a:srgbClr val="FFFFFF"/>
      </a:lt1>
      <a:dk2>
        <a:srgbClr val="663474"/>
      </a:dk2>
      <a:lt2>
        <a:srgbClr val="DBB7FF"/>
      </a:lt2>
      <a:accent1>
        <a:srgbClr val="FFC000"/>
      </a:accent1>
      <a:accent2>
        <a:srgbClr val="3497AE"/>
      </a:accent2>
      <a:accent3>
        <a:srgbClr val="DF8045"/>
      </a:accent3>
      <a:accent4>
        <a:srgbClr val="7DCC2E"/>
      </a:accent4>
      <a:accent5>
        <a:srgbClr val="FF9929"/>
      </a:accent5>
      <a:accent6>
        <a:srgbClr val="2681E6"/>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0C9270F-6167-4482-A7FC-AECA6C7510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(Stipple purple design)</Template>
  <TotalTime>4471</TotalTime>
  <Words>1799</Words>
  <Application>Microsoft Office PowerPoint</Application>
  <PresentationFormat>Widescreen</PresentationFormat>
  <Paragraphs>281</Paragraphs>
  <Slides>24</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Arial</vt:lpstr>
      <vt:lpstr>Calibri</vt:lpstr>
      <vt:lpstr>Courier New</vt:lpstr>
      <vt:lpstr>Wingdings</vt:lpstr>
      <vt:lpstr>Purple Segoe 4-3 template-template_April-17-2007</vt:lpstr>
      <vt:lpstr>White with Courier font for code slides</vt:lpstr>
      <vt:lpstr>What can you do with a Raspberry Pi for Ham Radio?</vt:lpstr>
      <vt:lpstr>What is a Raspberry Pi Computer?</vt:lpstr>
      <vt:lpstr>What models were made?</vt:lpstr>
      <vt:lpstr>What models are made?</vt:lpstr>
      <vt:lpstr>OS Software</vt:lpstr>
      <vt:lpstr>Ham Radio Applications </vt:lpstr>
      <vt:lpstr>Digital Voice Hotspot - Hardware</vt:lpstr>
      <vt:lpstr>ZUMSpot / MMDVM DV Hotspot - Hardware</vt:lpstr>
      <vt:lpstr>Digital Voice Hotspot - Software</vt:lpstr>
      <vt:lpstr>PowerPoint Presentation</vt:lpstr>
      <vt:lpstr>DV AMBE Dongle</vt:lpstr>
      <vt:lpstr>AMBE Server</vt:lpstr>
      <vt:lpstr>Packet Radio</vt:lpstr>
      <vt:lpstr>Packet Radio</vt:lpstr>
      <vt:lpstr>APRS</vt:lpstr>
      <vt:lpstr>Rig Control –and digital modes</vt:lpstr>
      <vt:lpstr>PowerPoint Presentation</vt:lpstr>
      <vt:lpstr>CHIRP</vt:lpstr>
      <vt:lpstr>PowerPoint Presentation</vt:lpstr>
      <vt:lpstr>73Linux</vt:lpstr>
      <vt:lpstr>DragonOS</vt:lpstr>
      <vt:lpstr>Ham Clock</vt:lpstr>
      <vt:lpstr>Other Ham Radio Applications</vt:lpstr>
      <vt:lpstr>73 de W4LKS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Randall C. Wilkinson</dc:creator>
  <cp:keywords/>
  <cp:lastModifiedBy>Randy Wilkinson</cp:lastModifiedBy>
  <cp:revision>145</cp:revision>
  <cp:lastPrinted>2016-09-18T22:33:44Z</cp:lastPrinted>
  <dcterms:created xsi:type="dcterms:W3CDTF">2016-07-17T20:10:41Z</dcterms:created>
  <dcterms:modified xsi:type="dcterms:W3CDTF">2025-04-24T21:33:45Z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TC102867779990</vt:lpwstr>
  </property>
</Properties>
</file>